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79" r:id="rId7"/>
    <p:sldId id="280" r:id="rId8"/>
    <p:sldId id="264" r:id="rId9"/>
    <p:sldId id="265" r:id="rId10"/>
    <p:sldId id="266" r:id="rId11"/>
    <p:sldId id="269" r:id="rId12"/>
    <p:sldId id="275" r:id="rId13"/>
    <p:sldId id="276" r:id="rId14"/>
    <p:sldId id="277" r:id="rId15"/>
    <p:sldId id="278" r:id="rId16"/>
  </p:sldIdLst>
  <p:sldSz cx="6858000" cy="9144000" type="screen4x3"/>
  <p:notesSz cx="6788150" cy="992346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2982" y="6"/>
      </p:cViewPr>
      <p:guideLst>
        <p:guide orient="horz" pos="2880"/>
        <p:guide pos="41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2112" y="-102"/>
      </p:cViewPr>
      <p:guideLst>
        <p:guide orient="horz" pos="3126"/>
        <p:guide pos="213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5048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55426145-A40B-4629-A0AF-7BDE5228C53D}" type="datetimeFigureOut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5048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B0003C2F-FFA7-40F2-A375-58C6B2F3FD7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5048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2F6002AA-4CC0-4469-ABC9-8F9EF1EAB76C}" type="datetimeFigureOut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998663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7" tIns="45683" rIns="91367" bIns="45683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8815" y="4713645"/>
            <a:ext cx="5430520" cy="4465558"/>
          </a:xfrm>
          <a:prstGeom prst="rect">
            <a:avLst/>
          </a:prstGeom>
        </p:spPr>
        <p:txBody>
          <a:bodyPr vert="horz" lIns="91367" tIns="45683" rIns="91367" bIns="45683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5048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46FBD3C7-CEAE-47A6-B43A-DB6D569D6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998663" y="744538"/>
            <a:ext cx="2790825" cy="3721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BD3C7-CEAE-47A6-B43A-DB6D569D6F18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D175F-BB73-4021-8540-146D67D8B552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44EF-23D8-49C4-ABFC-2A0B0719A0AC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7F2E-F759-4060-9518-70E1886A7509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7C6B-AFCF-4445-A30B-DF88985C3F41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B19B-8BF1-4F99-AA09-12D64162350A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124D-812F-41C2-90D2-5A00319A96B5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2144-BF85-48CF-9604-7161BD5FC037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0EA28-39CF-4BFF-94B7-D701FB67C42C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3328-5473-41D5-9B78-A850F6EA483E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F461B-F7D3-4D47-AC7E-98DD384977CD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3564-9D32-4DCA-A9BB-4D456C4B15C5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2134C-9CC2-4472-BB3B-386CBE72593F}" type="datetime1">
              <a:rPr lang="ko-KR" altLang="en-US" smtClean="0"/>
              <a:pPr/>
              <a:t>2015-01-07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83CA3-0DD2-463D-89FA-BB4AD7EF32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prholt@hanmail.net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60648" y="395536"/>
            <a:ext cx="6400800" cy="8063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altLang="ko-KR" sz="1500" b="1" dirty="0"/>
              <a:t>&lt; </a:t>
            </a:r>
            <a:r>
              <a:rPr lang="ko-KR" altLang="en-US" sz="1500" b="1" dirty="0"/>
              <a:t>서류 심사 안내 </a:t>
            </a:r>
            <a:r>
              <a:rPr lang="en-US" altLang="ko-KR" sz="1500" b="1" dirty="0"/>
              <a:t>&gt;</a:t>
            </a:r>
          </a:p>
          <a:p>
            <a:pPr marL="342900" indent="-342900">
              <a:spcBef>
                <a:spcPct val="50000"/>
              </a:spcBef>
            </a:pPr>
            <a:endParaRPr lang="ko-KR" altLang="en-US" sz="1000" dirty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1. </a:t>
            </a:r>
            <a:r>
              <a:rPr lang="ko-KR" altLang="en-US" sz="1100" dirty="0"/>
              <a:t>내     용 </a:t>
            </a:r>
            <a:r>
              <a:rPr lang="en-US" altLang="ko-KR" sz="1100"/>
              <a:t>: </a:t>
            </a:r>
            <a:r>
              <a:rPr lang="en-US" altLang="ko-KR" sz="1100" b="1" smtClean="0"/>
              <a:t>2015 </a:t>
            </a:r>
            <a:r>
              <a:rPr lang="ko-KR" altLang="en-US" sz="1100" b="1" dirty="0" err="1"/>
              <a:t>홀트장학생</a:t>
            </a:r>
            <a:r>
              <a:rPr lang="ko-KR" altLang="en-US" sz="1100" b="1" dirty="0"/>
              <a:t> 신청서 작성</a:t>
            </a:r>
            <a:endParaRPr lang="en-US" altLang="ko-KR" sz="1100" dirty="0"/>
          </a:p>
          <a:p>
            <a:r>
              <a:rPr lang="en-US" altLang="ko-KR" sz="1100" dirty="0" smtClean="0"/>
              <a:t>                 - </a:t>
            </a:r>
            <a:r>
              <a:rPr lang="ko-KR" altLang="en-US" sz="1100" dirty="0"/>
              <a:t>유의사항 </a:t>
            </a:r>
            <a:r>
              <a:rPr lang="en-US" altLang="ko-KR" sz="1100" dirty="0"/>
              <a:t>: </a:t>
            </a:r>
            <a:r>
              <a:rPr lang="ko-KR" altLang="en-US" sz="1100" dirty="0"/>
              <a:t>신청서 내용 중 사실과 다른 부분이 포함된 </a:t>
            </a:r>
            <a:r>
              <a:rPr lang="ko-KR" altLang="en-US" sz="1100" dirty="0" smtClean="0"/>
              <a:t>경우나 </a:t>
            </a:r>
            <a:endParaRPr lang="en-US" altLang="ko-KR" sz="1100" dirty="0" smtClean="0"/>
          </a:p>
          <a:p>
            <a:r>
              <a:rPr lang="en-US" altLang="ko-KR" sz="1100" dirty="0" smtClean="0">
                <a:solidFill>
                  <a:srgbClr val="FF0000"/>
                </a:solidFill>
              </a:rPr>
              <a:t>                              </a:t>
            </a:r>
            <a:r>
              <a:rPr lang="ko-KR" altLang="en-US" sz="1100" dirty="0" smtClean="0">
                <a:solidFill>
                  <a:srgbClr val="FF0000"/>
                </a:solidFill>
              </a:rPr>
              <a:t>타 장학금의 중복 수혜</a:t>
            </a:r>
            <a:r>
              <a:rPr lang="en-US" altLang="ko-KR" sz="1100" dirty="0" smtClean="0">
                <a:solidFill>
                  <a:srgbClr val="FF0000"/>
                </a:solidFill>
              </a:rPr>
              <a:t>(</a:t>
            </a:r>
            <a:r>
              <a:rPr lang="ko-KR" altLang="en-US" sz="1100" dirty="0" smtClean="0">
                <a:solidFill>
                  <a:srgbClr val="FF0000"/>
                </a:solidFill>
              </a:rPr>
              <a:t>학기당 </a:t>
            </a:r>
            <a:r>
              <a:rPr lang="en-US" altLang="ko-KR" sz="1100" dirty="0" smtClean="0">
                <a:solidFill>
                  <a:srgbClr val="FF0000"/>
                </a:solidFill>
              </a:rPr>
              <a:t>150</a:t>
            </a:r>
            <a:r>
              <a:rPr lang="ko-KR" altLang="en-US" sz="1100" dirty="0" smtClean="0">
                <a:solidFill>
                  <a:srgbClr val="FF0000"/>
                </a:solidFill>
              </a:rPr>
              <a:t>만원 초과</a:t>
            </a:r>
            <a:r>
              <a:rPr lang="en-US" altLang="ko-KR" sz="1100" dirty="0" smtClean="0">
                <a:solidFill>
                  <a:srgbClr val="FF0000"/>
                </a:solidFill>
              </a:rPr>
              <a:t>)</a:t>
            </a:r>
            <a:r>
              <a:rPr lang="ko-KR" altLang="en-US" sz="1100" dirty="0" smtClean="0">
                <a:solidFill>
                  <a:srgbClr val="FF0000"/>
                </a:solidFill>
              </a:rPr>
              <a:t> 발생시 장학생 </a:t>
            </a:r>
            <a:r>
              <a:rPr lang="ko-KR" altLang="en-US" sz="1100" dirty="0">
                <a:solidFill>
                  <a:srgbClr val="FF0000"/>
                </a:solidFill>
              </a:rPr>
              <a:t>선발 </a:t>
            </a:r>
            <a:r>
              <a:rPr lang="en-US" altLang="ko-KR" sz="1100" dirty="0" smtClean="0">
                <a:solidFill>
                  <a:srgbClr val="FF0000"/>
                </a:solidFill>
              </a:rPr>
              <a:t/>
            </a:r>
            <a:br>
              <a:rPr lang="en-US" altLang="ko-KR" sz="1100" dirty="0" smtClean="0">
                <a:solidFill>
                  <a:srgbClr val="FF0000"/>
                </a:solidFill>
              </a:rPr>
            </a:br>
            <a:r>
              <a:rPr lang="en-US" altLang="ko-KR" sz="1100" dirty="0" smtClean="0">
                <a:solidFill>
                  <a:srgbClr val="FF0000"/>
                </a:solidFill>
              </a:rPr>
              <a:t>                              </a:t>
            </a:r>
            <a:r>
              <a:rPr lang="ko-KR" altLang="en-US" sz="1100" dirty="0" smtClean="0">
                <a:solidFill>
                  <a:srgbClr val="FF0000"/>
                </a:solidFill>
              </a:rPr>
              <a:t>이후에라도 그 </a:t>
            </a:r>
            <a:r>
              <a:rPr lang="ko-KR" altLang="en-US" sz="1100" dirty="0">
                <a:solidFill>
                  <a:srgbClr val="FF0000"/>
                </a:solidFill>
              </a:rPr>
              <a:t>선정이 취소될 수 있으니 이 점 양해하여 주시기 바랍니다</a:t>
            </a:r>
            <a:r>
              <a:rPr lang="en-US" altLang="ko-KR" sz="1100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 smtClean="0">
                <a:latin typeface="+mn-ea"/>
              </a:rPr>
              <a:t>                 * </a:t>
            </a:r>
            <a:r>
              <a:rPr lang="ko-KR" altLang="en-US" sz="1100" dirty="0" smtClean="0">
                <a:latin typeface="+mn-ea"/>
              </a:rPr>
              <a:t>타 장학금 </a:t>
            </a:r>
            <a:r>
              <a:rPr lang="en-US" altLang="ko-KR" sz="1100" dirty="0" smtClean="0">
                <a:latin typeface="+mn-ea"/>
              </a:rPr>
              <a:t>: </a:t>
            </a:r>
            <a:r>
              <a:rPr lang="ko-KR" altLang="en-US" sz="1100" dirty="0" smtClean="0">
                <a:latin typeface="+mn-ea"/>
              </a:rPr>
              <a:t>교</a:t>
            </a:r>
            <a:r>
              <a:rPr lang="en-US" altLang="ko-KR" sz="1100" dirty="0" smtClean="0">
                <a:latin typeface="+mn-ea"/>
              </a:rPr>
              <a:t>.</a:t>
            </a:r>
            <a:r>
              <a:rPr lang="ko-KR" altLang="en-US" sz="1100" dirty="0" smtClean="0">
                <a:latin typeface="+mn-ea"/>
              </a:rPr>
              <a:t>내외장학금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국가장학금</a:t>
            </a:r>
            <a:endParaRPr lang="en-US" altLang="ko-KR" sz="1100" dirty="0" smtClean="0">
              <a:latin typeface="+mn-ea"/>
            </a:endParaRPr>
          </a:p>
          <a:p>
            <a:pPr marL="342900" indent="-342900">
              <a:spcBef>
                <a:spcPct val="50000"/>
              </a:spcBef>
            </a:pPr>
            <a:endParaRPr lang="en-US" altLang="ko-KR" sz="1100" dirty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2. </a:t>
            </a:r>
            <a:r>
              <a:rPr lang="ko-KR" altLang="en-US" sz="1100" dirty="0"/>
              <a:t>제출 방법 </a:t>
            </a:r>
            <a:r>
              <a:rPr lang="en-US" altLang="ko-KR" sz="1100" dirty="0"/>
              <a:t>: </a:t>
            </a:r>
            <a:r>
              <a:rPr lang="ko-KR" altLang="en-US" sz="1100" dirty="0"/>
              <a:t>양식에 따라 작성 후 </a:t>
            </a:r>
            <a:r>
              <a:rPr lang="en-US" altLang="ko-KR" sz="1100" dirty="0"/>
              <a:t>e-mail</a:t>
            </a:r>
            <a:r>
              <a:rPr lang="ko-KR" altLang="en-US" sz="1100" dirty="0"/>
              <a:t>에 첨부 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100" dirty="0"/>
              <a:t>    </a:t>
            </a:r>
            <a:r>
              <a:rPr lang="ko-KR" altLang="en-US" sz="1100" dirty="0" smtClean="0"/>
              <a:t>             </a:t>
            </a:r>
            <a:r>
              <a:rPr lang="en-US" altLang="ko-KR" sz="1100" dirty="0" smtClean="0"/>
              <a:t>- </a:t>
            </a:r>
            <a:r>
              <a:rPr lang="en-US" altLang="ko-KR" sz="1100" dirty="0"/>
              <a:t>e-mail </a:t>
            </a:r>
            <a:r>
              <a:rPr lang="ko-KR" altLang="en-US" sz="1100" dirty="0"/>
              <a:t>주소 </a:t>
            </a:r>
            <a:r>
              <a:rPr lang="en-US" altLang="ko-KR" sz="1100"/>
              <a:t>: </a:t>
            </a:r>
            <a:r>
              <a:rPr lang="en-US" altLang="ko-KR" sz="1100" b="1" smtClean="0"/>
              <a:t>sponsor@holt.or.kr</a:t>
            </a:r>
            <a:endParaRPr lang="en-US" altLang="ko-KR" sz="1100" b="1" dirty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   </a:t>
            </a:r>
            <a:r>
              <a:rPr lang="en-US" altLang="ko-KR" sz="1100" dirty="0" smtClean="0"/>
              <a:t>              </a:t>
            </a:r>
            <a:r>
              <a:rPr lang="en-US" altLang="ko-KR" sz="1100" dirty="0"/>
              <a:t>- e-mail </a:t>
            </a:r>
            <a:r>
              <a:rPr lang="ko-KR" altLang="en-US" sz="1100" dirty="0"/>
              <a:t>제목 </a:t>
            </a:r>
            <a:r>
              <a:rPr lang="en-US" altLang="ko-KR" sz="1100"/>
              <a:t>: </a:t>
            </a:r>
            <a:r>
              <a:rPr lang="en-US" altLang="ko-KR" sz="1100" smtClean="0"/>
              <a:t>2015 </a:t>
            </a:r>
            <a:r>
              <a:rPr lang="ko-KR" altLang="en-US" sz="1100" dirty="0" err="1" smtClean="0"/>
              <a:t>홀트</a:t>
            </a:r>
            <a:r>
              <a:rPr lang="ko-KR" altLang="en-US" sz="1100" dirty="0" smtClean="0"/>
              <a:t> 장학생 신청서 </a:t>
            </a:r>
            <a:r>
              <a:rPr lang="en-US" altLang="ko-KR" sz="1100" dirty="0" smtClean="0"/>
              <a:t>(</a:t>
            </a:r>
            <a:r>
              <a:rPr lang="ko-KR" altLang="en-US" sz="1100" b="1" dirty="0"/>
              <a:t>홍길동</a:t>
            </a:r>
            <a:r>
              <a:rPr lang="en-US" altLang="ko-KR" sz="1100" dirty="0"/>
              <a:t>)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            </a:t>
            </a:r>
            <a:r>
              <a:rPr lang="en-US" altLang="ko-KR" sz="1100" dirty="0" smtClean="0"/>
              <a:t>      </a:t>
            </a:r>
            <a:r>
              <a:rPr lang="en-US" altLang="ko-KR" sz="900" dirty="0"/>
              <a:t>(※ </a:t>
            </a:r>
            <a:r>
              <a:rPr lang="en-US" altLang="ko-KR" sz="900" dirty="0">
                <a:latin typeface="Arial" pitchFamily="34" charset="0"/>
              </a:rPr>
              <a:t>‘</a:t>
            </a:r>
            <a:r>
              <a:rPr lang="ko-KR" altLang="en-US" sz="900" dirty="0"/>
              <a:t>홍길동</a:t>
            </a:r>
            <a:r>
              <a:rPr lang="ko-KR" altLang="en-US" sz="900" dirty="0">
                <a:latin typeface="Arial" pitchFamily="34" charset="0"/>
              </a:rPr>
              <a:t>’</a:t>
            </a:r>
            <a:r>
              <a:rPr lang="ko-KR" altLang="en-US" sz="900" dirty="0"/>
              <a:t> 칸</a:t>
            </a:r>
            <a:r>
              <a:rPr lang="ko-KR" altLang="en-US" sz="900" dirty="0" smtClean="0"/>
              <a:t>에  </a:t>
            </a:r>
            <a:r>
              <a:rPr lang="ko-KR" altLang="en-US" sz="900" dirty="0"/>
              <a:t>장학생 본인의 이름을 넣어주십시오</a:t>
            </a:r>
            <a:r>
              <a:rPr lang="en-US" altLang="ko-KR" sz="900" dirty="0"/>
              <a:t>)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  </a:t>
            </a:r>
            <a:r>
              <a:rPr lang="en-US" altLang="ko-KR" sz="1100" dirty="0" smtClean="0"/>
              <a:t>               </a:t>
            </a:r>
            <a:r>
              <a:rPr lang="en-US" altLang="ko-KR" sz="1100" dirty="0"/>
              <a:t>- </a:t>
            </a:r>
            <a:r>
              <a:rPr lang="ko-KR" altLang="en-US" sz="1100" dirty="0"/>
              <a:t>기  타  </a:t>
            </a:r>
            <a:r>
              <a:rPr lang="en-US" altLang="ko-KR" sz="1100" dirty="0"/>
              <a:t>: </a:t>
            </a:r>
            <a:r>
              <a:rPr lang="ko-KR" altLang="en-US" sz="1100" dirty="0"/>
              <a:t>각 항목에 대한 분량은 자유롭게 작성해 주시되 </a:t>
            </a:r>
            <a:r>
              <a:rPr lang="ko-KR" altLang="en-US" sz="1100" dirty="0" smtClean="0"/>
              <a:t> </a:t>
            </a:r>
            <a:r>
              <a:rPr lang="ko-KR" altLang="en-US" sz="1100" u="sng" dirty="0" smtClean="0">
                <a:solidFill>
                  <a:srgbClr val="FF3300"/>
                </a:solidFill>
              </a:rPr>
              <a:t>전체 </a:t>
            </a:r>
            <a:r>
              <a:rPr lang="ko-KR" altLang="en-US" sz="1100" u="sng" dirty="0">
                <a:solidFill>
                  <a:srgbClr val="FF3300"/>
                </a:solidFill>
              </a:rPr>
              <a:t>페이지가 현재와 </a:t>
            </a:r>
            <a:endParaRPr lang="en-US" altLang="ko-KR" sz="1100" u="sng" dirty="0" smtClean="0">
              <a:solidFill>
                <a:srgbClr val="FF3300"/>
              </a:solidFill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 smtClean="0">
                <a:solidFill>
                  <a:srgbClr val="FF3300"/>
                </a:solidFill>
              </a:rPr>
              <a:t>                            </a:t>
            </a:r>
            <a:r>
              <a:rPr lang="en-US" altLang="ko-KR" sz="1100" u="sng" dirty="0" smtClean="0">
                <a:solidFill>
                  <a:srgbClr val="FF3300"/>
                </a:solidFill>
              </a:rPr>
              <a:t>  </a:t>
            </a:r>
            <a:r>
              <a:rPr lang="ko-KR" altLang="en-US" sz="1100" u="sng" dirty="0" smtClean="0">
                <a:solidFill>
                  <a:srgbClr val="FF3300"/>
                </a:solidFill>
              </a:rPr>
              <a:t>같이 </a:t>
            </a:r>
            <a:r>
              <a:rPr lang="en-US" altLang="ko-KR" sz="1100" u="sng" dirty="0" smtClean="0">
                <a:solidFill>
                  <a:srgbClr val="FF3300"/>
                </a:solidFill>
              </a:rPr>
              <a:t>15</a:t>
            </a:r>
            <a:r>
              <a:rPr lang="ko-KR" altLang="en-US" sz="1100" u="sng" dirty="0" smtClean="0">
                <a:solidFill>
                  <a:srgbClr val="FF3300"/>
                </a:solidFill>
              </a:rPr>
              <a:t>쪽을 넘지</a:t>
            </a:r>
            <a:r>
              <a:rPr lang="ko-KR" altLang="en-US" sz="1100" dirty="0" smtClean="0">
                <a:solidFill>
                  <a:srgbClr val="FF3300"/>
                </a:solidFill>
              </a:rPr>
              <a:t> </a:t>
            </a:r>
            <a:r>
              <a:rPr lang="ko-KR" altLang="en-US" sz="1100" u="sng" dirty="0" smtClean="0">
                <a:solidFill>
                  <a:srgbClr val="FF3300"/>
                </a:solidFill>
              </a:rPr>
              <a:t>않아야 </a:t>
            </a:r>
            <a:r>
              <a:rPr lang="ko-KR" altLang="en-US" sz="1100" u="sng" dirty="0">
                <a:solidFill>
                  <a:srgbClr val="FF3300"/>
                </a:solidFill>
              </a:rPr>
              <a:t>합니다</a:t>
            </a:r>
            <a:r>
              <a:rPr lang="en-US" altLang="ko-KR" sz="1100" dirty="0">
                <a:solidFill>
                  <a:srgbClr val="FF3300"/>
                </a:solidFill>
              </a:rPr>
              <a:t>.                  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3. </a:t>
            </a:r>
            <a:r>
              <a:rPr lang="ko-KR" altLang="en-US" sz="1100" dirty="0"/>
              <a:t>제출 기한 </a:t>
            </a:r>
            <a:r>
              <a:rPr lang="en-US" altLang="ko-KR" sz="1100"/>
              <a:t>: </a:t>
            </a:r>
            <a:r>
              <a:rPr lang="en-US" altLang="ko-KR" sz="1100" b="1" u="sng" smtClean="0">
                <a:solidFill>
                  <a:srgbClr val="FF3300"/>
                </a:solidFill>
              </a:rPr>
              <a:t>2015. </a:t>
            </a:r>
            <a:r>
              <a:rPr lang="en-US" altLang="ko-KR" sz="1100" b="1" u="sng" dirty="0">
                <a:solidFill>
                  <a:srgbClr val="FF3300"/>
                </a:solidFill>
              </a:rPr>
              <a:t>1</a:t>
            </a:r>
            <a:r>
              <a:rPr lang="en-US" altLang="ko-KR" sz="1100" b="1" u="sng">
                <a:solidFill>
                  <a:srgbClr val="FF3300"/>
                </a:solidFill>
              </a:rPr>
              <a:t>. </a:t>
            </a:r>
            <a:r>
              <a:rPr lang="en-US" altLang="ko-KR" sz="1100" b="1" u="sng" smtClean="0">
                <a:solidFill>
                  <a:srgbClr val="FF3300"/>
                </a:solidFill>
              </a:rPr>
              <a:t>23 </a:t>
            </a:r>
            <a:r>
              <a:rPr lang="en-US" altLang="ko-KR" sz="1100" b="1" u="sng" dirty="0">
                <a:solidFill>
                  <a:srgbClr val="FF3300"/>
                </a:solidFill>
              </a:rPr>
              <a:t>(</a:t>
            </a:r>
            <a:r>
              <a:rPr lang="ko-KR" altLang="en-US" sz="1100" b="1" u="sng" dirty="0">
                <a:solidFill>
                  <a:srgbClr val="FF3300"/>
                </a:solidFill>
              </a:rPr>
              <a:t>금요일</a:t>
            </a:r>
            <a:r>
              <a:rPr lang="en-US" altLang="ko-KR" sz="1100" b="1" u="sng" dirty="0">
                <a:solidFill>
                  <a:srgbClr val="FF3300"/>
                </a:solidFill>
              </a:rPr>
              <a:t>) 22:00 </a:t>
            </a:r>
            <a:r>
              <a:rPr lang="ko-KR" altLang="en-US" sz="1100" b="1" u="sng" dirty="0">
                <a:solidFill>
                  <a:srgbClr val="FF3300"/>
                </a:solidFill>
              </a:rPr>
              <a:t>까지</a:t>
            </a:r>
          </a:p>
          <a:p>
            <a:pPr marL="342900" indent="-342900">
              <a:spcBef>
                <a:spcPct val="50000"/>
              </a:spcBef>
            </a:pPr>
            <a:endParaRPr lang="ko-KR" altLang="en-US" sz="1100" dirty="0">
              <a:solidFill>
                <a:srgbClr val="FF3300"/>
              </a:solidFill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4. </a:t>
            </a:r>
            <a:r>
              <a:rPr lang="ko-KR" altLang="en-US" sz="1100" dirty="0"/>
              <a:t>결과 공지 </a:t>
            </a:r>
            <a:r>
              <a:rPr lang="en-US" altLang="ko-KR" sz="1100"/>
              <a:t>: </a:t>
            </a:r>
            <a:r>
              <a:rPr lang="en-US" altLang="ko-KR" sz="1100" b="1" smtClean="0"/>
              <a:t>2015. </a:t>
            </a:r>
            <a:r>
              <a:rPr lang="en-US" altLang="ko-KR" sz="1100" b="1" dirty="0"/>
              <a:t>2</a:t>
            </a:r>
            <a:r>
              <a:rPr lang="en-US" altLang="ko-KR" sz="1100" b="1"/>
              <a:t>. </a:t>
            </a:r>
            <a:r>
              <a:rPr lang="en-US" altLang="ko-KR" sz="1100" b="1" smtClean="0"/>
              <a:t>16 </a:t>
            </a:r>
            <a:r>
              <a:rPr lang="en-US" altLang="ko-KR" sz="1100" b="1" dirty="0" smtClean="0"/>
              <a:t>(</a:t>
            </a:r>
            <a:r>
              <a:rPr lang="ko-KR" altLang="en-US" sz="1100" b="1" dirty="0" smtClean="0"/>
              <a:t>월요일</a:t>
            </a:r>
            <a:r>
              <a:rPr lang="en-US" altLang="ko-KR" sz="1100" b="1" dirty="0"/>
              <a:t>) </a:t>
            </a:r>
            <a:r>
              <a:rPr lang="ko-KR" altLang="en-US" sz="1100" b="1" dirty="0" smtClean="0"/>
              <a:t> 본회 홈페이지 공지</a:t>
            </a:r>
            <a:endParaRPr lang="ko-KR" altLang="en-US" sz="1100" b="1" dirty="0"/>
          </a:p>
          <a:p>
            <a:pPr marL="342900" indent="-342900">
              <a:spcBef>
                <a:spcPct val="50000"/>
              </a:spcBef>
            </a:pPr>
            <a:endParaRPr lang="ko-KR" altLang="en-US" sz="1100" b="1" dirty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5. </a:t>
            </a:r>
            <a:r>
              <a:rPr lang="ko-KR" altLang="en-US" sz="1100" dirty="0"/>
              <a:t>향후 일정 안내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100" dirty="0"/>
              <a:t>  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-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서류 심사를 </a:t>
            </a:r>
            <a:r>
              <a:rPr lang="ko-KR" altLang="en-US" sz="1100" dirty="0" smtClean="0"/>
              <a:t>통해 </a:t>
            </a:r>
            <a:r>
              <a:rPr lang="ko-KR" altLang="en-US" sz="1100" smtClean="0"/>
              <a:t>최대 </a:t>
            </a:r>
            <a:r>
              <a:rPr lang="en-US" altLang="ko-KR" sz="1100" b="1" u="sng" smtClean="0"/>
              <a:t>14</a:t>
            </a:r>
            <a:r>
              <a:rPr lang="ko-KR" altLang="en-US" sz="1100" b="1" u="sng" smtClean="0"/>
              <a:t>명</a:t>
            </a:r>
            <a:r>
              <a:rPr lang="ko-KR" altLang="en-US" sz="1100" smtClean="0"/>
              <a:t>의 </a:t>
            </a:r>
            <a:r>
              <a:rPr lang="ko-KR" altLang="en-US" sz="1100" dirty="0" err="1"/>
              <a:t>홀트</a:t>
            </a:r>
            <a:r>
              <a:rPr lang="ko-KR" altLang="en-US" sz="1100" dirty="0"/>
              <a:t> 장학생을 선발함</a:t>
            </a:r>
            <a:endParaRPr lang="en-US" altLang="ko-KR" sz="1100" dirty="0"/>
          </a:p>
          <a:p>
            <a:pPr marL="342900" indent="-342900">
              <a:spcBef>
                <a:spcPct val="50000"/>
              </a:spcBef>
            </a:pPr>
            <a:endParaRPr lang="en-US" altLang="ko-KR" sz="1100" dirty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6. </a:t>
            </a:r>
            <a:r>
              <a:rPr lang="ko-KR" altLang="en-US" sz="1100" dirty="0"/>
              <a:t>필독 </a:t>
            </a:r>
            <a:r>
              <a:rPr lang="en-US" altLang="ko-KR" sz="1100" dirty="0"/>
              <a:t>: </a:t>
            </a:r>
            <a:r>
              <a:rPr lang="ko-KR" altLang="en-US" sz="1100" b="1" dirty="0">
                <a:solidFill>
                  <a:srgbClr val="FF3300"/>
                </a:solidFill>
              </a:rPr>
              <a:t>향후 일정에 모두 참여 가능한 분들만  응모하시기 바라며</a:t>
            </a:r>
            <a:r>
              <a:rPr lang="ko-KR" altLang="en-US" sz="1100" b="1" dirty="0"/>
              <a:t>  </a:t>
            </a:r>
            <a:r>
              <a:rPr lang="ko-KR" altLang="en-US" sz="1100" b="1" dirty="0" smtClean="0"/>
              <a:t>최종선발 시 </a:t>
            </a:r>
            <a:r>
              <a:rPr lang="ko-KR" altLang="en-US" sz="1100" b="1" dirty="0">
                <a:solidFill>
                  <a:srgbClr val="FF3300"/>
                </a:solidFill>
              </a:rPr>
              <a:t>언론 및 방송에 </a:t>
            </a:r>
            <a:br>
              <a:rPr lang="ko-KR" altLang="en-US" sz="1100" b="1" dirty="0">
                <a:solidFill>
                  <a:srgbClr val="FF3300"/>
                </a:solidFill>
              </a:rPr>
            </a:br>
            <a:r>
              <a:rPr lang="ko-KR" altLang="en-US" sz="1100" b="1" dirty="0">
                <a:solidFill>
                  <a:srgbClr val="FF3300"/>
                </a:solidFill>
              </a:rPr>
              <a:t>  </a:t>
            </a:r>
            <a:r>
              <a:rPr lang="ko-KR" altLang="en-US" sz="1100" b="1" dirty="0" smtClean="0">
                <a:solidFill>
                  <a:srgbClr val="FF3300"/>
                </a:solidFill>
              </a:rPr>
              <a:t>  </a:t>
            </a:r>
            <a:r>
              <a:rPr lang="ko-KR" altLang="en-US" sz="1100" b="1" dirty="0">
                <a:solidFill>
                  <a:srgbClr val="FF3300"/>
                </a:solidFill>
              </a:rPr>
              <a:t>보도 될 수  있는 점도</a:t>
            </a:r>
            <a:r>
              <a:rPr lang="ko-KR" altLang="en-US" sz="1100" b="1" dirty="0"/>
              <a:t> 참고하시기 바랍니다</a:t>
            </a:r>
            <a:r>
              <a:rPr lang="en-US" altLang="ko-KR" sz="1100" b="1" dirty="0"/>
              <a:t>. </a:t>
            </a:r>
          </a:p>
          <a:p>
            <a:pPr marL="342900" indent="-342900">
              <a:spcBef>
                <a:spcPct val="50000"/>
              </a:spcBef>
            </a:pPr>
            <a:endParaRPr lang="ko-KR" altLang="en-US" sz="1100" b="1" dirty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7. </a:t>
            </a:r>
            <a:r>
              <a:rPr lang="ko-KR" altLang="en-US" sz="1100" dirty="0"/>
              <a:t>향후 일정 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100" dirty="0"/>
              <a:t>  </a:t>
            </a:r>
            <a:r>
              <a:rPr lang="ko-KR" altLang="en-US" sz="1100" dirty="0" smtClean="0"/>
              <a:t>  </a:t>
            </a:r>
            <a:r>
              <a:rPr lang="en-US" altLang="ko-KR" sz="1100" dirty="0"/>
              <a:t>- </a:t>
            </a:r>
            <a:r>
              <a:rPr lang="ko-KR" altLang="en-US" sz="1100" dirty="0" smtClean="0"/>
              <a:t>장학금 </a:t>
            </a:r>
            <a:r>
              <a:rPr lang="ko-KR" altLang="en-US" sz="1100" dirty="0"/>
              <a:t>수여식 </a:t>
            </a:r>
            <a:r>
              <a:rPr lang="en-US" altLang="ko-KR" sz="1100" dirty="0" smtClean="0"/>
              <a:t> </a:t>
            </a:r>
            <a:r>
              <a:rPr lang="en-US" altLang="ko-KR" sz="1100"/>
              <a:t>: </a:t>
            </a:r>
            <a:r>
              <a:rPr lang="en-US" altLang="ko-KR" sz="1100" b="1" smtClean="0"/>
              <a:t>2015. </a:t>
            </a:r>
            <a:r>
              <a:rPr lang="en-US" altLang="ko-KR" sz="1100" b="1" dirty="0" smtClean="0"/>
              <a:t>2</a:t>
            </a:r>
            <a:r>
              <a:rPr lang="ko-KR" altLang="en-US" sz="1100" b="1" smtClean="0"/>
              <a:t>월 </a:t>
            </a:r>
            <a:r>
              <a:rPr lang="en-US" altLang="ko-KR" sz="1100" b="1" smtClean="0"/>
              <a:t>24</a:t>
            </a:r>
            <a:r>
              <a:rPr lang="ko-KR" altLang="en-US" sz="1100" b="1" smtClean="0"/>
              <a:t>일</a:t>
            </a:r>
            <a:r>
              <a:rPr lang="en-US" altLang="ko-KR" sz="1100" b="1" dirty="0" smtClean="0"/>
              <a:t>(</a:t>
            </a:r>
            <a:r>
              <a:rPr lang="ko-KR" altLang="en-US" sz="1100" b="1" dirty="0" smtClean="0"/>
              <a:t>화</a:t>
            </a:r>
            <a:r>
              <a:rPr lang="en-US" altLang="ko-KR" sz="1100" b="1" dirty="0" smtClean="0"/>
              <a:t>) </a:t>
            </a:r>
            <a:r>
              <a:rPr lang="ko-KR" altLang="en-US" sz="1100" b="1" dirty="0" smtClean="0"/>
              <a:t>오전</a:t>
            </a:r>
            <a:r>
              <a:rPr lang="en-US" altLang="ko-KR" sz="1100" b="1" dirty="0" smtClean="0"/>
              <a:t> 11</a:t>
            </a:r>
            <a:r>
              <a:rPr lang="ko-KR" altLang="en-US" sz="1100" b="1" dirty="0" smtClean="0"/>
              <a:t>시 </a:t>
            </a:r>
            <a:endParaRPr lang="en-US" altLang="ko-KR" sz="1100" b="1" dirty="0" smtClean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b="1" dirty="0" smtClean="0"/>
              <a:t>    </a:t>
            </a:r>
            <a:r>
              <a:rPr lang="en-US" altLang="ko-KR" sz="1100" dirty="0" smtClean="0"/>
              <a:t>- </a:t>
            </a:r>
            <a:r>
              <a:rPr lang="ko-KR" altLang="en-US" sz="1100" dirty="0" smtClean="0"/>
              <a:t>장학생 </a:t>
            </a:r>
            <a:r>
              <a:rPr lang="ko-KR" altLang="en-US" sz="1100" dirty="0" err="1" smtClean="0"/>
              <a:t>워크샵</a:t>
            </a:r>
            <a:r>
              <a:rPr lang="ko-KR" altLang="en-US" sz="1100" dirty="0" smtClean="0"/>
              <a:t>  </a:t>
            </a:r>
            <a:r>
              <a:rPr lang="en-US" altLang="ko-KR" sz="1100" smtClean="0"/>
              <a:t>: </a:t>
            </a:r>
            <a:r>
              <a:rPr lang="en-US" altLang="ko-KR" sz="1100" b="1" smtClean="0"/>
              <a:t>2015. </a:t>
            </a:r>
            <a:r>
              <a:rPr lang="en-US" altLang="ko-KR" sz="1100" b="1" dirty="0" smtClean="0"/>
              <a:t>2</a:t>
            </a:r>
            <a:r>
              <a:rPr lang="ko-KR" altLang="en-US" sz="1100" b="1" smtClean="0"/>
              <a:t>월 </a:t>
            </a:r>
            <a:r>
              <a:rPr lang="en-US" altLang="ko-KR" sz="1100" b="1" smtClean="0"/>
              <a:t>24</a:t>
            </a:r>
            <a:r>
              <a:rPr lang="ko-KR" altLang="en-US" sz="1100" b="1" smtClean="0"/>
              <a:t>일</a:t>
            </a:r>
            <a:r>
              <a:rPr lang="en-US" altLang="ko-KR" sz="1100" b="1" dirty="0" smtClean="0"/>
              <a:t>(</a:t>
            </a:r>
            <a:r>
              <a:rPr lang="ko-KR" altLang="en-US" sz="1100" b="1" dirty="0" smtClean="0"/>
              <a:t>화</a:t>
            </a:r>
            <a:r>
              <a:rPr lang="en-US" altLang="ko-KR" sz="1100" b="1" dirty="0" smtClean="0"/>
              <a:t>) </a:t>
            </a:r>
            <a:r>
              <a:rPr lang="ko-KR" altLang="en-US" sz="1100" b="1" dirty="0" smtClean="0"/>
              <a:t>오후 </a:t>
            </a:r>
            <a:r>
              <a:rPr lang="en-US" altLang="ko-KR" sz="1100" b="1" dirty="0" smtClean="0"/>
              <a:t>1-6</a:t>
            </a:r>
            <a:r>
              <a:rPr lang="ko-KR" altLang="en-US" sz="1100" b="1" dirty="0" smtClean="0"/>
              <a:t>시</a:t>
            </a:r>
            <a:endParaRPr lang="en-US" altLang="ko-KR" sz="1100" dirty="0" smtClean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 smtClean="0"/>
              <a:t>    - </a:t>
            </a:r>
            <a:r>
              <a:rPr lang="ko-KR" altLang="en-US" sz="1100" dirty="0" smtClean="0"/>
              <a:t>장 소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서울시 </a:t>
            </a:r>
            <a:r>
              <a:rPr lang="ko-KR" altLang="en-US" sz="1100" dirty="0"/>
              <a:t>마포구 </a:t>
            </a:r>
            <a:r>
              <a:rPr lang="ko-KR" altLang="en-US" sz="1100" dirty="0" smtClean="0"/>
              <a:t>양화로 </a:t>
            </a:r>
            <a:r>
              <a:rPr lang="en-US" altLang="ko-KR" sz="1100" dirty="0" smtClean="0"/>
              <a:t>19  </a:t>
            </a:r>
            <a:r>
              <a:rPr lang="ko-KR" altLang="en-US" sz="1100" dirty="0" err="1" smtClean="0"/>
              <a:t>홀트아동복지회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6</a:t>
            </a:r>
            <a:r>
              <a:rPr lang="ko-KR" altLang="en-US" sz="1100" dirty="0" smtClean="0"/>
              <a:t>층 강당</a:t>
            </a:r>
            <a:endParaRPr lang="en-US" altLang="ko-KR" sz="1100" dirty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 smtClean="0"/>
              <a:t> </a:t>
            </a:r>
            <a:endParaRPr lang="en-US" altLang="ko-KR" sz="1100" dirty="0"/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/>
              <a:t>8. </a:t>
            </a:r>
            <a:r>
              <a:rPr lang="ko-KR" altLang="en-US" sz="1100" dirty="0"/>
              <a:t>문의 </a:t>
            </a:r>
            <a:r>
              <a:rPr lang="en-US" altLang="ko-KR" sz="1100"/>
              <a:t>: </a:t>
            </a:r>
            <a:r>
              <a:rPr lang="en-US" altLang="ko-KR" sz="1100" smtClean="0"/>
              <a:t>sponsor</a:t>
            </a:r>
            <a:r>
              <a:rPr lang="en-US" altLang="ko-KR" sz="1100" b="1" smtClean="0">
                <a:hlinkClick r:id="rId4"/>
              </a:rPr>
              <a:t>@holt.or.kr</a:t>
            </a:r>
            <a:r>
              <a:rPr lang="en-US" altLang="ko-KR" sz="1100" b="1" smtClean="0"/>
              <a:t>  </a:t>
            </a:r>
            <a:r>
              <a:rPr lang="en-US" altLang="ko-KR" sz="1100" smtClean="0"/>
              <a:t>02)331-7075  </a:t>
            </a:r>
            <a:r>
              <a:rPr lang="ko-KR" altLang="en-US" sz="1100" err="1" smtClean="0"/>
              <a:t>홀트아동복지회</a:t>
            </a:r>
            <a:r>
              <a:rPr lang="ko-KR" altLang="en-US" sz="1100" smtClean="0"/>
              <a:t> 후원관리팀 권혜란 사회복지사</a:t>
            </a:r>
            <a:endParaRPr lang="ko-KR" altLang="en-US" sz="1100" dirty="0"/>
          </a:p>
          <a:p>
            <a:pPr marL="342900" indent="-342900">
              <a:spcBef>
                <a:spcPct val="50000"/>
              </a:spcBef>
            </a:pPr>
            <a:endParaRPr lang="en-US" altLang="ko-KR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10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96863" y="467544"/>
          <a:ext cx="6264696" cy="420492"/>
        </p:xfrm>
        <a:graphic>
          <a:graphicData uri="http://schemas.openxmlformats.org/drawingml/2006/table">
            <a:tbl>
              <a:tblPr/>
              <a:tblGrid>
                <a:gridCol w="6264696"/>
              </a:tblGrid>
              <a:tr h="3717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dirty="0">
                          <a:solidFill>
                            <a:srgbClr val="000000"/>
                          </a:solidFill>
                          <a:latin typeface="굴림"/>
                        </a:rPr>
                        <a:t>개인정보 수집 및 활용 동의서</a:t>
                      </a:r>
                      <a:endParaRPr lang="ko-KR" altLang="en-US" sz="9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5174" marR="15174" marT="15174" marB="15174">
                    <a:lnL>
                      <a:noFill/>
                    </a:lnL>
                    <a:lnR>
                      <a:noFill/>
                    </a:lnR>
                    <a:lnT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404664" y="971600"/>
            <a:ext cx="626586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latinLnBrk="0" hangingPunct="0"/>
            <a:r>
              <a:rPr lang="ko-KR" altLang="ko-KR" sz="1300" dirty="0" err="1">
                <a:solidFill>
                  <a:srgbClr val="000000"/>
                </a:solidFill>
              </a:rPr>
              <a:t>홀트아동복지회는</a:t>
            </a:r>
            <a:r>
              <a:rPr lang="ko-KR" altLang="ko-KR" sz="1300" dirty="0">
                <a:solidFill>
                  <a:srgbClr val="000000"/>
                </a:solidFill>
              </a:rPr>
              <a:t> 『개인정보보호법 제15조』에 의하여 다음과 같이 </a:t>
            </a:r>
            <a:endParaRPr lang="en-US" altLang="ko-KR" sz="1300" dirty="0" smtClean="0">
              <a:solidFill>
                <a:srgbClr val="000000"/>
              </a:solidFill>
            </a:endParaRPr>
          </a:p>
          <a:p>
            <a:pPr algn="ctr" eaLnBrk="0" latinLnBrk="0" hangingPunct="0"/>
            <a:r>
              <a:rPr lang="ko-KR" altLang="ko-KR" sz="1300" dirty="0" smtClean="0">
                <a:solidFill>
                  <a:srgbClr val="000000"/>
                </a:solidFill>
              </a:rPr>
              <a:t>개인정보 </a:t>
            </a:r>
            <a:r>
              <a:rPr lang="ko-KR" altLang="ko-KR" sz="1300" dirty="0">
                <a:solidFill>
                  <a:srgbClr val="000000"/>
                </a:solidFill>
              </a:rPr>
              <a:t>수집, </a:t>
            </a:r>
            <a:r>
              <a:rPr lang="ko-KR" altLang="ko-KR" sz="1300" dirty="0" smtClean="0">
                <a:solidFill>
                  <a:srgbClr val="000000"/>
                </a:solidFill>
              </a:rPr>
              <a:t>활용</a:t>
            </a:r>
            <a:r>
              <a:rPr lang="en-US" altLang="ko-KR" sz="1300" dirty="0" smtClean="0"/>
              <a:t> </a:t>
            </a:r>
            <a:r>
              <a:rPr lang="ko-KR" altLang="ko-KR" sz="1300" dirty="0">
                <a:solidFill>
                  <a:srgbClr val="000000"/>
                </a:solidFill>
              </a:rPr>
              <a:t>하고자 합니다</a:t>
            </a:r>
            <a:endParaRPr lang="ko-KR" altLang="en-US" sz="1300" dirty="0"/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04664" y="1547664"/>
          <a:ext cx="6192539" cy="4256010"/>
        </p:xfrm>
        <a:graphic>
          <a:graphicData uri="http://schemas.openxmlformats.org/drawingml/2006/table">
            <a:tbl>
              <a:tblPr/>
              <a:tblGrid>
                <a:gridCol w="1636801"/>
                <a:gridCol w="4555738"/>
              </a:tblGrid>
              <a:tr h="11570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개인정보의 수집  및 </a:t>
                      </a: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이용목적</a:t>
                      </a: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</a:txBody>
                  <a:tcPr marL="48103" marR="48103" marT="13299" marB="13299" anchor="ctr" horzOverflow="overflow">
                    <a:lnL>
                      <a:noFill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〔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개인정보의 수집항목 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〕</a:t>
                      </a: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- </a:t>
                      </a:r>
                      <a:r>
                        <a:rPr kumimoji="0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홀트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장학생 선발을 위한 신청서류 작성에 기재되는 모든 민감한 정보 항목</a:t>
                      </a: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〔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개인정보의 이용목적 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〕</a:t>
                      </a: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-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위 장학생 선발 및 관리에 필요한 법적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행정적 절차 진행</a:t>
                      </a: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</a:txBody>
                  <a:tcPr marL="48103" marR="48103" marT="13299" marB="13299" anchor="ctr" horzOverflow="overflow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2385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35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굴림" pitchFamily="50" charset="-127"/>
                        </a:rPr>
                        <a:t>대상 서류</a:t>
                      </a:r>
                    </a:p>
                  </a:txBody>
                  <a:tcPr marL="48103" marR="48103" marT="13299" marB="13299" anchor="ctr" horzOverflow="overflow">
                    <a:lnL>
                      <a:noFill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굴림" pitchFamily="50" charset="-127"/>
                        </a:rPr>
                        <a:t> 1.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굴림" pitchFamily="50" charset="-127"/>
                        </a:rPr>
                        <a:t>장학생 선발신청서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·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자기소개서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·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봉사활동에세이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·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추천서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·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서약서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·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개인정보          </a:t>
                      </a:r>
                      <a:endParaRPr lang="en-US" altLang="ko-KR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수집 및 활용 동의서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소정양식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2.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직전학기 대학 성적 증명서</a:t>
                      </a:r>
                      <a:endParaRPr lang="en-US" altLang="ko-KR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3.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재학증명서 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부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학교 소정양식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4.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주민등록 등본</a:t>
                      </a:r>
                      <a:endParaRPr lang="en-US" altLang="ko-KR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5 .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신분증</a:t>
                      </a:r>
                      <a:endParaRPr lang="en-US" altLang="ko-KR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6. 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봉사활동시간 증명서</a:t>
                      </a:r>
                      <a:r>
                        <a:rPr lang="en-US" altLang="ko-KR" sz="10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(2014</a:t>
                      </a:r>
                      <a:r>
                        <a:rPr lang="ko-KR" altLang="en-US" sz="10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년 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학기 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VMS)</a:t>
                      </a:r>
                      <a:endParaRPr lang="en-US" altLang="ko-K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103" marR="48103" marT="13299" marB="13299" anchor="ctr" horzOverflow="overflow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4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개인정보의 보유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굴림" pitchFamily="50" charset="-127"/>
                        </a:rPr>
                        <a:t> 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및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굴림" pitchFamily="50" charset="-127"/>
                        </a:rPr>
                        <a:t> </a:t>
                      </a:r>
                      <a:endParaRPr kumimoji="0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이용기간 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굴림" pitchFamily="50" charset="-127"/>
                        </a:rPr>
                        <a:t>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개인정보의</a:t>
                      </a: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제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자 제공</a:t>
                      </a:r>
                      <a:endParaRPr kumimoji="0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</a:txBody>
                  <a:tcPr marL="26693" marR="26693" marT="26693" marB="13299" anchor="ctr" horzOverflow="overflow">
                    <a:lnL>
                      <a:noFill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수집된 개인정보는 문서화하여 보관하며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장학생 선발 및 관리를 목적으로 </a:t>
                      </a:r>
                      <a:endParaRPr kumimoji="0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년간 보유하며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기초정보를 장학생 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DB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구축 등을 위하여 활용될 수 있습니다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base" latinLnBrk="1" hangingPunct="1">
                        <a:lnSpc>
                          <a:spcPct val="1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 (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단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별도 규정이 있는 </a:t>
                      </a:r>
                      <a:r>
                        <a:rPr kumimoji="0" lang="ca-E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경우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관련 법규에 따라 보유</a:t>
                      </a: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kumimoji="0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바탕" pitchFamily="18" charset="-127"/>
                        <a:ea typeface="굴림" pitchFamily="50" charset="-127"/>
                      </a:endParaRPr>
                    </a:p>
                  </a:txBody>
                  <a:tcPr marL="26693" marR="26693" marT="26693" marB="13299" anchor="ctr" horzOverflow="overflow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04664" y="5904872"/>
            <a:ext cx="6335712" cy="24468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ko-KR" altLang="ko-KR" sz="1000" dirty="0">
                <a:solidFill>
                  <a:srgbClr val="000000"/>
                </a:solidFill>
                <a:latin typeface="바탕" pitchFamily="18" charset="-127"/>
              </a:rPr>
              <a:t> </a:t>
            </a:r>
            <a:r>
              <a:rPr lang="ko-KR" altLang="ko-KR" sz="1000" dirty="0">
                <a:solidFill>
                  <a:srgbClr val="000000"/>
                </a:solidFill>
              </a:rPr>
              <a:t> </a:t>
            </a:r>
            <a:endParaRPr lang="en-US" altLang="ko-KR" sz="1000" dirty="0">
              <a:solidFill>
                <a:srgbClr val="000000"/>
              </a:solidFill>
            </a:endParaRPr>
          </a:p>
          <a:p>
            <a:pPr algn="just" eaLnBrk="0" hangingPunct="0"/>
            <a:r>
              <a:rPr lang="ko-KR" altLang="ko-KR" sz="1000" dirty="0">
                <a:solidFill>
                  <a:srgbClr val="000000"/>
                </a:solidFill>
              </a:rPr>
              <a:t>※ </a:t>
            </a:r>
            <a:r>
              <a:rPr lang="ko-KR" sz="1000" dirty="0">
                <a:solidFill>
                  <a:srgbClr val="000000"/>
                </a:solidFill>
              </a:rPr>
              <a:t>제공된 정보는 개인정보 제공자가 동의한 내용 외의 다른 목적으로 활용되지 않을 것이며</a:t>
            </a:r>
            <a:r>
              <a:rPr lang="ko-KR" altLang="ko-KR" sz="1000" dirty="0">
                <a:solidFill>
                  <a:srgbClr val="000000"/>
                </a:solidFill>
              </a:rPr>
              <a:t>, </a:t>
            </a:r>
            <a:r>
              <a:rPr lang="ko-KR" sz="1000" dirty="0">
                <a:solidFill>
                  <a:srgbClr val="000000"/>
                </a:solidFill>
              </a:rPr>
              <a:t>제공된 개인</a:t>
            </a:r>
            <a:endParaRPr lang="en-US" altLang="ko-KR" sz="1000" dirty="0">
              <a:solidFill>
                <a:srgbClr val="000000"/>
              </a:solidFill>
            </a:endParaRPr>
          </a:p>
          <a:p>
            <a:pPr algn="just" eaLnBrk="0" hangingPunct="0"/>
            <a:r>
              <a:rPr lang="ko-KR" sz="1000" dirty="0">
                <a:solidFill>
                  <a:srgbClr val="000000"/>
                </a:solidFill>
              </a:rPr>
              <a:t> </a:t>
            </a:r>
            <a:endParaRPr lang="en-US" altLang="ko-KR" sz="1000" dirty="0">
              <a:solidFill>
                <a:srgbClr val="000000"/>
              </a:solidFill>
            </a:endParaRPr>
          </a:p>
          <a:p>
            <a:pPr algn="just" eaLnBrk="0" hangingPunct="0"/>
            <a:r>
              <a:rPr lang="ko-KR" sz="1000" dirty="0">
                <a:solidFill>
                  <a:srgbClr val="000000"/>
                </a:solidFill>
              </a:rPr>
              <a:t>정보의 이용을 거부하고자 할 때에는 개인정보 관리책임자를 통해 열람</a:t>
            </a:r>
            <a:r>
              <a:rPr lang="ko-KR" altLang="ko-KR" sz="1000" dirty="0">
                <a:solidFill>
                  <a:srgbClr val="000000"/>
                </a:solidFill>
              </a:rPr>
              <a:t>, </a:t>
            </a:r>
            <a:r>
              <a:rPr lang="ko-KR" sz="1000" dirty="0">
                <a:solidFill>
                  <a:srgbClr val="000000"/>
                </a:solidFill>
              </a:rPr>
              <a:t>정정</a:t>
            </a:r>
            <a:r>
              <a:rPr lang="ko-KR" altLang="ko-KR" sz="1000" dirty="0">
                <a:solidFill>
                  <a:srgbClr val="000000"/>
                </a:solidFill>
              </a:rPr>
              <a:t>, </a:t>
            </a:r>
            <a:r>
              <a:rPr lang="ko-KR" sz="1000" dirty="0">
                <a:solidFill>
                  <a:srgbClr val="000000"/>
                </a:solidFill>
              </a:rPr>
              <a:t>삭제를 요구할 수 있습니다</a:t>
            </a:r>
            <a:r>
              <a:rPr lang="ko-KR" altLang="ko-KR" sz="1000" dirty="0">
                <a:solidFill>
                  <a:srgbClr val="000000"/>
                </a:solidFill>
              </a:rPr>
              <a:t>. </a:t>
            </a:r>
            <a:endParaRPr lang="en-US" altLang="ko-KR" sz="1000" dirty="0">
              <a:solidFill>
                <a:srgbClr val="000000"/>
              </a:solidFill>
            </a:endParaRPr>
          </a:p>
          <a:p>
            <a:pPr algn="just" eaLnBrk="0" hangingPunct="0"/>
            <a:endParaRPr lang="en-US" altLang="ko-KR" sz="1000" dirty="0">
              <a:solidFill>
                <a:srgbClr val="000000"/>
              </a:solidFill>
            </a:endParaRPr>
          </a:p>
          <a:p>
            <a:pPr algn="just" eaLnBrk="0" hangingPunct="0"/>
            <a:r>
              <a:rPr lang="ko-KR" sz="1000" dirty="0">
                <a:solidFill>
                  <a:srgbClr val="000000"/>
                </a:solidFill>
              </a:rPr>
              <a:t>다만 동의를 거부할 경우</a:t>
            </a:r>
            <a:r>
              <a:rPr lang="en-US" altLang="ko-KR" sz="1000" dirty="0">
                <a:solidFill>
                  <a:srgbClr val="000000"/>
                </a:solidFill>
              </a:rPr>
              <a:t> </a:t>
            </a:r>
            <a:r>
              <a:rPr lang="ko-KR" sz="1000" dirty="0" err="1">
                <a:solidFill>
                  <a:srgbClr val="000000"/>
                </a:solidFill>
              </a:rPr>
              <a:t>홀트아동복지회</a:t>
            </a:r>
            <a:r>
              <a:rPr lang="ko-KR" sz="1000" dirty="0">
                <a:solidFill>
                  <a:srgbClr val="000000"/>
                </a:solidFill>
              </a:rPr>
              <a:t> 장학생 선발 및 관리에 관한 업무를 진행 할 수 없습니다</a:t>
            </a:r>
            <a:r>
              <a:rPr lang="ko-KR" altLang="ko-KR" sz="1000" dirty="0">
                <a:solidFill>
                  <a:srgbClr val="000000"/>
                </a:solidFill>
              </a:rPr>
              <a:t>.</a:t>
            </a:r>
            <a:endParaRPr lang="ko-KR" altLang="ko-KR" sz="1000" dirty="0"/>
          </a:p>
          <a:p>
            <a:pPr algn="just" eaLnBrk="0" latinLnBrk="0" hangingPunct="0"/>
            <a:endParaRPr lang="en-US" altLang="ko-KR" sz="1000" dirty="0" smtClean="0">
              <a:solidFill>
                <a:srgbClr val="000000"/>
              </a:solidFill>
            </a:endParaRPr>
          </a:p>
          <a:p>
            <a:pPr algn="ctr" eaLnBrk="0" latinLnBrk="0" hangingPunct="0"/>
            <a:endParaRPr lang="en-US" altLang="ko-KR" sz="1000" dirty="0" smtClean="0">
              <a:solidFill>
                <a:srgbClr val="000000"/>
              </a:solidFill>
            </a:endParaRPr>
          </a:p>
          <a:p>
            <a:pPr algn="ctr" eaLnBrk="0" latinLnBrk="0" hangingPunct="0"/>
            <a:r>
              <a:rPr lang="ko-KR" sz="1000" dirty="0" smtClean="0">
                <a:solidFill>
                  <a:srgbClr val="000000"/>
                </a:solidFill>
              </a:rPr>
              <a:t>본인은</a:t>
            </a:r>
            <a:r>
              <a:rPr lang="en-US" altLang="ko-KR" sz="1000" dirty="0" smtClean="0">
                <a:solidFill>
                  <a:srgbClr val="000000"/>
                </a:solidFill>
              </a:rPr>
              <a:t> </a:t>
            </a:r>
            <a:r>
              <a:rPr lang="ko-KR" sz="1000" dirty="0" smtClean="0">
                <a:solidFill>
                  <a:srgbClr val="000000"/>
                </a:solidFill>
              </a:rPr>
              <a:t> </a:t>
            </a:r>
            <a:r>
              <a:rPr lang="ko-KR" sz="1000" dirty="0">
                <a:solidFill>
                  <a:srgbClr val="000000"/>
                </a:solidFill>
              </a:rPr>
              <a:t>위와 같이 개인정보 수집</a:t>
            </a:r>
            <a:r>
              <a:rPr lang="ko-KR" altLang="ko-KR" sz="1000" dirty="0" smtClean="0">
                <a:solidFill>
                  <a:srgbClr val="000000"/>
                </a:solidFill>
              </a:rPr>
              <a:t>,</a:t>
            </a:r>
            <a:r>
              <a:rPr lang="en-US" altLang="ko-KR" sz="1000" dirty="0" smtClean="0">
                <a:solidFill>
                  <a:srgbClr val="000000"/>
                </a:solidFill>
              </a:rPr>
              <a:t> </a:t>
            </a:r>
            <a:r>
              <a:rPr lang="ko-KR" altLang="ko-KR" sz="1000" dirty="0" smtClean="0">
                <a:solidFill>
                  <a:srgbClr val="000000"/>
                </a:solidFill>
              </a:rPr>
              <a:t> </a:t>
            </a:r>
            <a:r>
              <a:rPr lang="ko-KR" sz="1000" dirty="0" smtClean="0">
                <a:solidFill>
                  <a:srgbClr val="000000"/>
                </a:solidFill>
              </a:rPr>
              <a:t>활용에</a:t>
            </a:r>
            <a:r>
              <a:rPr lang="en-US" altLang="ko-KR" sz="1000" dirty="0" smtClean="0">
                <a:solidFill>
                  <a:srgbClr val="000000"/>
                </a:solidFill>
              </a:rPr>
              <a:t> </a:t>
            </a:r>
            <a:r>
              <a:rPr lang="ko-KR" sz="1000" dirty="0" smtClean="0">
                <a:solidFill>
                  <a:srgbClr val="000000"/>
                </a:solidFill>
              </a:rPr>
              <a:t> </a:t>
            </a:r>
            <a:r>
              <a:rPr lang="ko-KR" altLang="en-US" sz="1000" dirty="0" smtClean="0">
                <a:solidFill>
                  <a:srgbClr val="000000"/>
                </a:solidFill>
              </a:rPr>
              <a:t>메일로 </a:t>
            </a:r>
            <a:r>
              <a:rPr lang="ko-KR" altLang="en-US" sz="1000" dirty="0">
                <a:solidFill>
                  <a:srgbClr val="000000"/>
                </a:solidFill>
              </a:rPr>
              <a:t>송부한 것으로 동의하고 </a:t>
            </a:r>
            <a:endParaRPr lang="en-US" altLang="ko-KR" sz="1000" dirty="0" smtClean="0">
              <a:solidFill>
                <a:srgbClr val="000000"/>
              </a:solidFill>
            </a:endParaRPr>
          </a:p>
          <a:p>
            <a:pPr algn="ctr" eaLnBrk="0" latinLnBrk="0" hangingPunct="0"/>
            <a:r>
              <a:rPr lang="ko-KR" altLang="en-US" sz="1000" dirty="0" smtClean="0">
                <a:solidFill>
                  <a:srgbClr val="000000"/>
                </a:solidFill>
              </a:rPr>
              <a:t>서명한 </a:t>
            </a:r>
            <a:r>
              <a:rPr lang="ko-KR" altLang="en-US" sz="1000" dirty="0">
                <a:solidFill>
                  <a:srgbClr val="000000"/>
                </a:solidFill>
              </a:rPr>
              <a:t>것으로 </a:t>
            </a:r>
            <a:r>
              <a:rPr lang="ko-KR" altLang="en-US" sz="1000" dirty="0" smtClean="0">
                <a:solidFill>
                  <a:srgbClr val="000000"/>
                </a:solidFill>
              </a:rPr>
              <a:t>갈음합니다</a:t>
            </a:r>
            <a:r>
              <a:rPr lang="en-US" altLang="ko-KR" sz="1000" dirty="0" smtClean="0">
                <a:solidFill>
                  <a:srgbClr val="000000"/>
                </a:solidFill>
              </a:rPr>
              <a:t>.</a:t>
            </a:r>
          </a:p>
          <a:p>
            <a:pPr algn="ctr" eaLnBrk="0" latinLnBrk="0" hangingPunct="0"/>
            <a:endParaRPr lang="en-US" altLang="ko-KR" sz="1000" dirty="0" smtClean="0">
              <a:solidFill>
                <a:srgbClr val="000000"/>
              </a:solidFill>
            </a:endParaRPr>
          </a:p>
          <a:p>
            <a:pPr algn="ctr" eaLnBrk="0" latinLnBrk="0" hangingPunct="0"/>
            <a:endParaRPr lang="ko-KR" altLang="ko-KR" sz="1000" dirty="0"/>
          </a:p>
          <a:p>
            <a:pPr algn="ctr">
              <a:buFontTx/>
              <a:buNone/>
              <a:defRPr/>
            </a:pPr>
            <a:r>
              <a:rPr lang="ko-KR" altLang="ko-KR" sz="1000" dirty="0">
                <a:solidFill>
                  <a:srgbClr val="000000"/>
                </a:solidFill>
                <a:latin typeface="바탕" pitchFamily="18" charset="-127"/>
              </a:rPr>
              <a:t> </a:t>
            </a:r>
            <a:r>
              <a:rPr lang="ko-KR" altLang="ko-KR" sz="110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100" dirty="0" smtClean="0">
                <a:solidFill>
                  <a:srgbClr val="000000"/>
                </a:solidFill>
                <a:latin typeface="+mn-ea"/>
              </a:rPr>
              <a:t>                                                   </a:t>
            </a:r>
            <a:r>
              <a:rPr lang="ko-KR" altLang="en-US" sz="1100" b="1" smtClean="0">
                <a:solidFill>
                  <a:srgbClr val="000000"/>
                </a:solidFill>
                <a:latin typeface="+mn-ea"/>
              </a:rPr>
              <a:t>작성일자 </a:t>
            </a:r>
            <a:r>
              <a:rPr lang="ko-KR" altLang="en-US" sz="1100" smtClean="0">
                <a:solidFill>
                  <a:srgbClr val="000000"/>
                </a:solidFill>
                <a:latin typeface="+mn-ea"/>
              </a:rPr>
              <a:t>   </a:t>
            </a:r>
            <a:r>
              <a:rPr lang="en-US" altLang="ko-KR" sz="1100" b="1" smtClean="0">
                <a:latin typeface="+mn-ea"/>
              </a:rPr>
              <a:t>2015</a:t>
            </a:r>
            <a:r>
              <a:rPr lang="ko-KR" altLang="en-US" sz="1100" b="1" smtClean="0">
                <a:latin typeface="+mn-ea"/>
              </a:rPr>
              <a:t>년       </a:t>
            </a:r>
            <a:r>
              <a:rPr lang="ko-KR" altLang="en-US" sz="1100" b="1" dirty="0" smtClean="0">
                <a:latin typeface="+mn-ea"/>
              </a:rPr>
              <a:t>월        일</a:t>
            </a:r>
            <a:endParaRPr lang="ko-KR" altLang="en-US" sz="1100" dirty="0" smtClean="0">
              <a:latin typeface="+mn-ea"/>
            </a:endParaRPr>
          </a:p>
          <a:p>
            <a:pPr algn="r">
              <a:buFontTx/>
              <a:buNone/>
              <a:defRPr/>
            </a:pPr>
            <a:endParaRPr lang="en-US" altLang="ko-KR" sz="1100" b="1" dirty="0" smtClean="0">
              <a:latin typeface="+mn-ea"/>
            </a:endParaRPr>
          </a:p>
          <a:p>
            <a:pPr algn="ctr">
              <a:buFontTx/>
              <a:buNone/>
              <a:defRPr/>
            </a:pPr>
            <a:r>
              <a:rPr lang="ko-KR" altLang="en-US" sz="1100" b="1" dirty="0" smtClean="0">
                <a:latin typeface="+mn-ea"/>
              </a:rPr>
              <a:t>                              동 의 자</a:t>
            </a:r>
            <a:r>
              <a:rPr lang="ko-KR" altLang="en-US" sz="1100" dirty="0" smtClean="0">
                <a:latin typeface="+mn-ea"/>
              </a:rPr>
              <a:t>    성명</a:t>
            </a:r>
            <a:r>
              <a:rPr lang="en-US" altLang="ko-KR" sz="1100" dirty="0" smtClean="0">
                <a:latin typeface="+mn-ea"/>
              </a:rPr>
              <a:t>: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11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제목 3"/>
          <p:cNvSpPr>
            <a:spLocks noGrp="1"/>
          </p:cNvSpPr>
          <p:nvPr>
            <p:ph type="title"/>
          </p:nvPr>
        </p:nvSpPr>
        <p:spPr bwMode="auto">
          <a:xfrm>
            <a:off x="260350" y="610865"/>
            <a:ext cx="6337300" cy="79278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ko-KR" sz="1100" b="1" dirty="0" smtClean="0"/>
              <a:t/>
            </a:r>
            <a:br>
              <a:rPr lang="en-US" altLang="ko-KR" sz="1100" b="1" dirty="0" smtClean="0"/>
            </a:br>
            <a:r>
              <a:rPr lang="ko-KR" altLang="en-US" sz="1100" dirty="0" smtClean="0"/>
              <a:t>직전학기 대학 성적증명서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재학증명서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주민등록등본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신분증사본</a:t>
            </a: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ko-KR" altLang="en-US" sz="1100" dirty="0" smtClean="0"/>
              <a:t>봉사활동시간 증명서</a:t>
            </a:r>
            <a:r>
              <a:rPr lang="en-US" altLang="ko-KR" sz="1100" smtClean="0"/>
              <a:t>(’14 </a:t>
            </a:r>
            <a:r>
              <a:rPr lang="en-US" altLang="ko-KR" sz="1100" dirty="0" smtClean="0"/>
              <a:t>2</a:t>
            </a:r>
            <a:r>
              <a:rPr lang="ko-KR" altLang="en-US" sz="1100" dirty="0" smtClean="0"/>
              <a:t>학기 </a:t>
            </a:r>
            <a:r>
              <a:rPr lang="en-US" altLang="ko-KR" sz="1100" dirty="0" smtClean="0"/>
              <a:t>VMS),</a:t>
            </a:r>
            <a:r>
              <a:rPr lang="ko-KR" altLang="en-US" sz="1100" dirty="0" smtClean="0"/>
              <a:t>학교통장사본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장학금 입금계좌</a:t>
            </a:r>
            <a:r>
              <a:rPr lang="en-US" altLang="ko-KR" sz="1100" dirty="0" smtClean="0"/>
              <a:t>)</a:t>
            </a:r>
            <a:br>
              <a:rPr lang="en-US" altLang="ko-KR" sz="1100" dirty="0" smtClean="0"/>
            </a:br>
            <a:r>
              <a:rPr lang="en-US" altLang="ko-KR" sz="1100" b="1" dirty="0" smtClean="0">
                <a:solidFill>
                  <a:srgbClr val="FF0000"/>
                </a:solidFill>
              </a:rPr>
              <a:t>※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각 서류는 그림파일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사진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또는 스캔 파일 가능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로 첨부하시오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.</a:t>
            </a:r>
            <a:endParaRPr lang="ko-KR" altLang="en-US" sz="1100" dirty="0" smtClean="0"/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2636912" y="323528"/>
            <a:ext cx="16466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기타 증빙서류</a:t>
            </a:r>
            <a:endParaRPr lang="ko-KR" altLang="en-US" u="sng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HY견고딕" pitchFamily="18" charset="-127"/>
            </a:endParaRPr>
          </a:p>
        </p:txBody>
      </p:sp>
      <p:sp>
        <p:nvSpPr>
          <p:cNvPr id="11" name="내용 개체 틀 2"/>
          <p:cNvSpPr>
            <a:spLocks noGrp="1"/>
          </p:cNvSpPr>
          <p:nvPr>
            <p:ph idx="1"/>
          </p:nvPr>
        </p:nvSpPr>
        <p:spPr>
          <a:xfrm>
            <a:off x="342900" y="1475656"/>
            <a:ext cx="6172200" cy="6840759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12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제목 3"/>
          <p:cNvSpPr>
            <a:spLocks noGrp="1"/>
          </p:cNvSpPr>
          <p:nvPr>
            <p:ph type="title"/>
          </p:nvPr>
        </p:nvSpPr>
        <p:spPr bwMode="auto">
          <a:xfrm>
            <a:off x="260350" y="610865"/>
            <a:ext cx="6337300" cy="79278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ko-KR" sz="1100" b="1" dirty="0" smtClean="0"/>
              <a:t/>
            </a:r>
            <a:br>
              <a:rPr lang="en-US" altLang="ko-KR" sz="1100" b="1" dirty="0" smtClean="0"/>
            </a:br>
            <a:r>
              <a:rPr lang="ko-KR" altLang="en-US" sz="1100" dirty="0" smtClean="0"/>
              <a:t>직전학기 대학 성적증명서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재학증명서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주민등록등본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신분증사본</a:t>
            </a: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ko-KR" altLang="en-US" sz="1100" dirty="0" smtClean="0"/>
              <a:t>봉사활동시간 증명서</a:t>
            </a:r>
            <a:r>
              <a:rPr lang="en-US" altLang="ko-KR" sz="1100" smtClean="0"/>
              <a:t>(’14 </a:t>
            </a:r>
            <a:r>
              <a:rPr lang="en-US" altLang="ko-KR" sz="1100" dirty="0" smtClean="0"/>
              <a:t>2</a:t>
            </a:r>
            <a:r>
              <a:rPr lang="ko-KR" altLang="en-US" sz="1100" dirty="0" smtClean="0"/>
              <a:t>학기 </a:t>
            </a:r>
            <a:r>
              <a:rPr lang="en-US" altLang="ko-KR" sz="1100" dirty="0" smtClean="0"/>
              <a:t>VMS),</a:t>
            </a:r>
            <a:r>
              <a:rPr lang="ko-KR" altLang="en-US" sz="1100" dirty="0" smtClean="0"/>
              <a:t>학교통장사본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장학금 입금계좌</a:t>
            </a:r>
            <a:r>
              <a:rPr lang="en-US" altLang="ko-KR" sz="1100" dirty="0" smtClean="0"/>
              <a:t>)</a:t>
            </a:r>
            <a:br>
              <a:rPr lang="en-US" altLang="ko-KR" sz="1100" dirty="0" smtClean="0"/>
            </a:br>
            <a:r>
              <a:rPr lang="en-US" altLang="ko-KR" sz="1100" b="1" dirty="0" smtClean="0">
                <a:solidFill>
                  <a:srgbClr val="FF0000"/>
                </a:solidFill>
              </a:rPr>
              <a:t> ※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각 서류는 그림파일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사진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또는 스캔 파일 가능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로 첨부하시오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. </a:t>
            </a:r>
            <a:endParaRPr lang="ko-KR" altLang="en-US" sz="1100" dirty="0" smtClean="0"/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2636912" y="323528"/>
            <a:ext cx="16466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기타 증빙서류</a:t>
            </a:r>
            <a:endParaRPr lang="ko-KR" altLang="en-US" u="sng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HY견고딕" pitchFamily="18" charset="-127"/>
            </a:endParaRPr>
          </a:p>
        </p:txBody>
      </p:sp>
      <p:sp>
        <p:nvSpPr>
          <p:cNvPr id="11" name="내용 개체 틀 2"/>
          <p:cNvSpPr>
            <a:spLocks noGrp="1"/>
          </p:cNvSpPr>
          <p:nvPr>
            <p:ph idx="1"/>
          </p:nvPr>
        </p:nvSpPr>
        <p:spPr>
          <a:xfrm>
            <a:off x="342900" y="1475656"/>
            <a:ext cx="6172200" cy="6840759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13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제목 3"/>
          <p:cNvSpPr>
            <a:spLocks noGrp="1"/>
          </p:cNvSpPr>
          <p:nvPr>
            <p:ph type="title"/>
          </p:nvPr>
        </p:nvSpPr>
        <p:spPr bwMode="auto">
          <a:xfrm>
            <a:off x="260350" y="610865"/>
            <a:ext cx="6337300" cy="79278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ko-KR" sz="1100" b="1" dirty="0" smtClean="0"/>
              <a:t/>
            </a:r>
            <a:br>
              <a:rPr lang="en-US" altLang="ko-KR" sz="1100" b="1" dirty="0" smtClean="0"/>
            </a:br>
            <a:r>
              <a:rPr lang="ko-KR" altLang="en-US" sz="1100" dirty="0" smtClean="0"/>
              <a:t>직전학기 대학 성적증명서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재학증명서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주민등록등본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신분증사본</a:t>
            </a: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ko-KR" altLang="en-US" sz="1100" dirty="0" smtClean="0"/>
              <a:t>봉사활동시간 증명서</a:t>
            </a:r>
            <a:r>
              <a:rPr lang="en-US" altLang="ko-KR" sz="1100" smtClean="0"/>
              <a:t>(’14 </a:t>
            </a:r>
            <a:r>
              <a:rPr lang="en-US" altLang="ko-KR" sz="1100" dirty="0" smtClean="0"/>
              <a:t>2</a:t>
            </a:r>
            <a:r>
              <a:rPr lang="ko-KR" altLang="en-US" sz="1100" dirty="0" smtClean="0"/>
              <a:t>학기 </a:t>
            </a:r>
            <a:r>
              <a:rPr lang="en-US" altLang="ko-KR" sz="1100" dirty="0" smtClean="0"/>
              <a:t>VMS),</a:t>
            </a:r>
            <a:r>
              <a:rPr lang="ko-KR" altLang="en-US" sz="1100" dirty="0" smtClean="0"/>
              <a:t>학교통장사본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장학금 입금계좌</a:t>
            </a:r>
            <a:r>
              <a:rPr lang="en-US" altLang="ko-KR" sz="1100" dirty="0" smtClean="0"/>
              <a:t>)</a:t>
            </a:r>
            <a:br>
              <a:rPr lang="en-US" altLang="ko-KR" sz="1100" dirty="0" smtClean="0"/>
            </a:br>
            <a:r>
              <a:rPr lang="en-US" altLang="ko-KR" sz="1100" b="1" dirty="0" smtClean="0">
                <a:solidFill>
                  <a:srgbClr val="FF0000"/>
                </a:solidFill>
              </a:rPr>
              <a:t> ※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각 서류는 그림파일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사진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또는 스캔 파일 가능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로 첨부하시오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. </a:t>
            </a:r>
            <a:endParaRPr lang="ko-KR" altLang="en-US" sz="1100" dirty="0" smtClean="0"/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2636912" y="323528"/>
            <a:ext cx="16466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기타 증빙서류</a:t>
            </a:r>
            <a:endParaRPr lang="ko-KR" altLang="en-US" u="sng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HY견고딕" pitchFamily="18" charset="-127"/>
            </a:endParaRPr>
          </a:p>
        </p:txBody>
      </p:sp>
      <p:sp>
        <p:nvSpPr>
          <p:cNvPr id="11" name="내용 개체 틀 2"/>
          <p:cNvSpPr>
            <a:spLocks noGrp="1"/>
          </p:cNvSpPr>
          <p:nvPr>
            <p:ph idx="1"/>
          </p:nvPr>
        </p:nvSpPr>
        <p:spPr>
          <a:xfrm>
            <a:off x="342900" y="1475656"/>
            <a:ext cx="6172200" cy="6840759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14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제목 3"/>
          <p:cNvSpPr>
            <a:spLocks noGrp="1"/>
          </p:cNvSpPr>
          <p:nvPr>
            <p:ph type="title"/>
          </p:nvPr>
        </p:nvSpPr>
        <p:spPr bwMode="auto">
          <a:xfrm>
            <a:off x="260350" y="610865"/>
            <a:ext cx="6337300" cy="79278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ko-KR" sz="1100" b="1" dirty="0" smtClean="0"/>
              <a:t/>
            </a:r>
            <a:br>
              <a:rPr lang="en-US" altLang="ko-KR" sz="1100" b="1" dirty="0" smtClean="0"/>
            </a:br>
            <a:r>
              <a:rPr lang="ko-KR" altLang="en-US" sz="1100" dirty="0" smtClean="0"/>
              <a:t>직전학기 대학 성적증명서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재학증명서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주민등록등본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신분증사본</a:t>
            </a: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ko-KR" altLang="en-US" sz="1100" dirty="0" smtClean="0"/>
              <a:t>봉사활동시간 증명서</a:t>
            </a:r>
            <a:r>
              <a:rPr lang="en-US" altLang="ko-KR" sz="1100" smtClean="0"/>
              <a:t>(’14 </a:t>
            </a:r>
            <a:r>
              <a:rPr lang="en-US" altLang="ko-KR" sz="1100" dirty="0" smtClean="0"/>
              <a:t>2</a:t>
            </a:r>
            <a:r>
              <a:rPr lang="ko-KR" altLang="en-US" sz="1100" dirty="0" smtClean="0"/>
              <a:t>학기 </a:t>
            </a:r>
            <a:r>
              <a:rPr lang="en-US" altLang="ko-KR" sz="1100" dirty="0" smtClean="0"/>
              <a:t>VMS),</a:t>
            </a:r>
            <a:r>
              <a:rPr lang="ko-KR" altLang="en-US" sz="1100" dirty="0" smtClean="0"/>
              <a:t>학교통장사본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장학금 입금계좌</a:t>
            </a:r>
            <a:r>
              <a:rPr lang="en-US" altLang="ko-KR" sz="1100" dirty="0" smtClean="0"/>
              <a:t>)</a:t>
            </a:r>
            <a:br>
              <a:rPr lang="en-US" altLang="ko-KR" sz="1100" dirty="0" smtClean="0"/>
            </a:br>
            <a:r>
              <a:rPr lang="en-US" altLang="ko-KR" sz="1100" b="1" dirty="0" smtClean="0">
                <a:solidFill>
                  <a:srgbClr val="FF0000"/>
                </a:solidFill>
              </a:rPr>
              <a:t> ※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각 서류는 그림파일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사진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또는 스캔 파일 가능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로 첨부하시오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. </a:t>
            </a:r>
            <a:endParaRPr lang="ko-KR" altLang="en-US" sz="1100" dirty="0" smtClean="0"/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2636912" y="323528"/>
            <a:ext cx="16466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기타 증빙서류</a:t>
            </a:r>
            <a:endParaRPr lang="ko-KR" altLang="en-US" u="sng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HY견고딕" pitchFamily="18" charset="-127"/>
            </a:endParaRPr>
          </a:p>
        </p:txBody>
      </p:sp>
      <p:sp>
        <p:nvSpPr>
          <p:cNvPr id="11" name="내용 개체 틀 2"/>
          <p:cNvSpPr>
            <a:spLocks noGrp="1"/>
          </p:cNvSpPr>
          <p:nvPr>
            <p:ph idx="1"/>
          </p:nvPr>
        </p:nvSpPr>
        <p:spPr>
          <a:xfrm>
            <a:off x="342900" y="1475656"/>
            <a:ext cx="6172200" cy="6840759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15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제목 3"/>
          <p:cNvSpPr>
            <a:spLocks noGrp="1"/>
          </p:cNvSpPr>
          <p:nvPr>
            <p:ph type="title"/>
          </p:nvPr>
        </p:nvSpPr>
        <p:spPr bwMode="auto">
          <a:xfrm>
            <a:off x="260350" y="610865"/>
            <a:ext cx="6337300" cy="79278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ko-KR" sz="1100" b="1" dirty="0" smtClean="0"/>
              <a:t/>
            </a:r>
            <a:br>
              <a:rPr lang="en-US" altLang="ko-KR" sz="1100" b="1" dirty="0" smtClean="0"/>
            </a:br>
            <a:r>
              <a:rPr lang="ko-KR" altLang="en-US" sz="1100" dirty="0" smtClean="0"/>
              <a:t>직전학기 대학 성적증명서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재학증명서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,</a:t>
            </a:r>
            <a:r>
              <a:rPr lang="ko-KR" altLang="en-US" sz="1100" dirty="0" smtClean="0"/>
              <a:t>주민등록등본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신분증사본</a:t>
            </a: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ko-KR" altLang="en-US" sz="1100" dirty="0" smtClean="0"/>
              <a:t>봉사활동시간 증명서</a:t>
            </a:r>
            <a:r>
              <a:rPr lang="en-US" altLang="ko-KR" sz="1100" smtClean="0"/>
              <a:t>(’14 </a:t>
            </a:r>
            <a:r>
              <a:rPr lang="en-US" altLang="ko-KR" sz="1100" dirty="0" smtClean="0"/>
              <a:t>2</a:t>
            </a:r>
            <a:r>
              <a:rPr lang="ko-KR" altLang="en-US" sz="1100" dirty="0" smtClean="0"/>
              <a:t>학기 </a:t>
            </a:r>
            <a:r>
              <a:rPr lang="en-US" altLang="ko-KR" sz="1100" dirty="0" smtClean="0"/>
              <a:t>VMS),</a:t>
            </a:r>
            <a:r>
              <a:rPr lang="ko-KR" altLang="en-US" sz="1100" dirty="0" smtClean="0"/>
              <a:t>학교통장사본 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부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장학금 입금계좌</a:t>
            </a:r>
            <a:r>
              <a:rPr lang="en-US" altLang="ko-KR" sz="1100" dirty="0" smtClean="0"/>
              <a:t>)</a:t>
            </a:r>
            <a:br>
              <a:rPr lang="en-US" altLang="ko-KR" sz="1100" dirty="0" smtClean="0"/>
            </a:br>
            <a:r>
              <a:rPr lang="en-US" altLang="ko-KR" sz="1100" b="1" dirty="0" smtClean="0">
                <a:solidFill>
                  <a:srgbClr val="FF0000"/>
                </a:solidFill>
              </a:rPr>
              <a:t> ※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각 서류는 그림파일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사진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또는 스캔 파일 가능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로 첨부하시오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.</a:t>
            </a:r>
            <a:endParaRPr lang="ko-KR" altLang="en-US" sz="1100" dirty="0" smtClean="0"/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2636912" y="323528"/>
            <a:ext cx="16466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기타 증빙서류</a:t>
            </a:r>
            <a:endParaRPr lang="ko-KR" altLang="en-US" u="sng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HY견고딕" pitchFamily="18" charset="-127"/>
            </a:endParaRPr>
          </a:p>
        </p:txBody>
      </p:sp>
      <p:sp>
        <p:nvSpPr>
          <p:cNvPr id="11" name="내용 개체 틀 2"/>
          <p:cNvSpPr>
            <a:spLocks noGrp="1"/>
          </p:cNvSpPr>
          <p:nvPr>
            <p:ph idx="1"/>
          </p:nvPr>
        </p:nvSpPr>
        <p:spPr>
          <a:xfrm>
            <a:off x="342900" y="1475656"/>
            <a:ext cx="6172200" cy="6840759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2</a:t>
            </a:fld>
            <a:endParaRPr lang="ko-KR" altLang="en-US"/>
          </a:p>
        </p:txBody>
      </p:sp>
      <p:graphicFrame>
        <p:nvGraphicFramePr>
          <p:cNvPr id="8" name="Group 1007"/>
          <p:cNvGraphicFramePr>
            <a:graphicFrameLocks noGrp="1"/>
          </p:cNvGraphicFramePr>
          <p:nvPr/>
        </p:nvGraphicFramePr>
        <p:xfrm>
          <a:off x="333375" y="1115611"/>
          <a:ext cx="6162930" cy="7013202"/>
        </p:xfrm>
        <a:graphic>
          <a:graphicData uri="http://schemas.openxmlformats.org/drawingml/2006/table">
            <a:tbl>
              <a:tblPr/>
              <a:tblGrid>
                <a:gridCol w="1223417"/>
                <a:gridCol w="792088"/>
                <a:gridCol w="1849588"/>
                <a:gridCol w="116840"/>
                <a:gridCol w="631177"/>
                <a:gridCol w="116840"/>
                <a:gridCol w="1432980"/>
              </a:tblGrid>
              <a:tr h="353633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사진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이름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한글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한자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32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생년월일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주민번호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32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학 교 명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latin typeface="+mn-ea"/>
                          <a:ea typeface="+mn-ea"/>
                        </a:rPr>
                        <a:t>전 공 명</a:t>
                      </a:r>
                      <a:endParaRPr lang="ko-KR" altLang="en-US" sz="1100" b="1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32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학     번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latin typeface="+mn-ea"/>
                          <a:ea typeface="+mn-ea"/>
                        </a:rPr>
                        <a:t>학   년</a:t>
                      </a:r>
                      <a:endParaRPr lang="ko-KR" altLang="en-US" sz="1100" b="1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32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주    소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우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32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32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latin typeface="+mn-ea"/>
                          <a:ea typeface="+mn-ea"/>
                        </a:rPr>
                        <a:t>연락처</a:t>
                      </a:r>
                      <a:endParaRPr lang="ko-KR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latin typeface="+mn-ea"/>
                          <a:ea typeface="+mn-ea"/>
                        </a:rPr>
                        <a:t> E-Mail</a:t>
                      </a:r>
                      <a:endParaRPr lang="ko-KR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100" b="1" dirty="0" smtClean="0">
                          <a:latin typeface="+mn-ea"/>
                          <a:ea typeface="+mn-ea"/>
                        </a:rPr>
                        <a:t>휴대전화</a:t>
                      </a:r>
                      <a:endParaRPr lang="ko-KR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1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32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latin typeface="+mn-ea"/>
                          <a:ea typeface="+mn-ea"/>
                        </a:rPr>
                        <a:t>봉사활동</a:t>
                      </a:r>
                      <a:endParaRPr lang="ko-KR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2014</a:t>
                      </a:r>
                      <a:r>
                        <a:rPr kumimoji="1" lang="ko-KR" alt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년 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학기 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VMS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봉사활동 시간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100" b="1" dirty="0"/>
                    </a:p>
                  </a:txBody>
                  <a:tcPr marT="45706" marB="4570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4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45706" marB="4570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T="45706" marB="4570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T="45706" marB="4570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07382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보호자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이  </a:t>
                      </a:r>
                      <a:r>
                        <a:rPr kumimoji="1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름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관  계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356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직  장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직  위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482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가계</a:t>
                      </a: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월소득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2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거주상황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자택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        )   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전세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       )   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월세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        )   </a:t>
                      </a: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기타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        ) </a:t>
                      </a: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4621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가족 사항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관  계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성    명</a:t>
                      </a: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나   이</a:t>
                      </a: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직   업</a:t>
                      </a:r>
                      <a:endParaRPr kumimoji="1" lang="ko-KR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48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48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48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48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48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marT="45706" marB="45706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 Box 972"/>
          <p:cNvSpPr txBox="1">
            <a:spLocks noChangeArrowheads="1"/>
          </p:cNvSpPr>
          <p:nvPr/>
        </p:nvSpPr>
        <p:spPr bwMode="auto">
          <a:xfrm>
            <a:off x="188640" y="827584"/>
            <a:ext cx="123783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500" b="1" dirty="0">
                <a:latin typeface="새굴림" pitchFamily="18" charset="-127"/>
                <a:ea typeface="새굴림" pitchFamily="18" charset="-127"/>
              </a:rPr>
              <a:t>1. </a:t>
            </a:r>
            <a:r>
              <a:rPr lang="ko-KR" altLang="en-US" sz="1500" b="1" dirty="0">
                <a:latin typeface="새굴림" pitchFamily="18" charset="-127"/>
                <a:ea typeface="새굴림" pitchFamily="18" charset="-127"/>
              </a:rPr>
              <a:t>인적 사항</a:t>
            </a:r>
          </a:p>
        </p:txBody>
      </p:sp>
      <p:sp>
        <p:nvSpPr>
          <p:cNvPr id="10" name="Text Box 79"/>
          <p:cNvSpPr txBox="1">
            <a:spLocks noChangeArrowheads="1"/>
          </p:cNvSpPr>
          <p:nvPr/>
        </p:nvSpPr>
        <p:spPr bwMode="auto">
          <a:xfrm>
            <a:off x="1844675" y="468313"/>
            <a:ext cx="29876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600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2015 </a:t>
            </a:r>
            <a:r>
              <a:rPr lang="ko-KR" altLang="en-US" sz="1600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홀트장학생</a:t>
            </a:r>
            <a:r>
              <a:rPr lang="ko-KR" altLang="en-US" sz="16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 선발 신청서</a:t>
            </a:r>
          </a:p>
        </p:txBody>
      </p:sp>
      <p:pic>
        <p:nvPicPr>
          <p:cNvPr id="11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3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88913" y="611188"/>
          <a:ext cx="6480720" cy="7822973"/>
        </p:xfrm>
        <a:graphic>
          <a:graphicData uri="http://schemas.openxmlformats.org/drawingml/2006/table">
            <a:tbl>
              <a:tblPr/>
              <a:tblGrid>
                <a:gridCol w="6480720"/>
              </a:tblGrid>
              <a:tr h="2163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굴림"/>
                        </a:rPr>
                        <a:t>성 장 과 정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3936" marR="23936" marT="6618" marB="661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59140">
                <a:tc>
                  <a:txBody>
                    <a:bodyPr/>
                    <a:lstStyle/>
                    <a:p>
                      <a:pPr lvl="0"/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작성시 주의사항 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전체항목 공통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]</a:t>
                      </a:r>
                      <a:endParaRPr lang="ko-KR" altLang="en-US" sz="1100" b="1" kern="1200" dirty="0" smtClean="0">
                        <a:solidFill>
                          <a:srgbClr val="0070C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글자체 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100" b="1" kern="1200" dirty="0" err="1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맑은고딕</a:t>
                      </a:r>
                      <a:endParaRPr lang="ko-KR" altLang="en-US" sz="1100" b="1" kern="1200" dirty="0" smtClean="0">
                        <a:solidFill>
                          <a:srgbClr val="0070C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글씨크기 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: 11point</a:t>
                      </a:r>
                      <a:endParaRPr lang="ko-KR" altLang="en-US" sz="1100" b="1" kern="1200" dirty="0" smtClean="0">
                        <a:solidFill>
                          <a:srgbClr val="0070C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분량 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: 2</a:t>
                      </a:r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페이지 이내</a:t>
                      </a:r>
                    </a:p>
                    <a:p>
                      <a:pPr lvl="0"/>
                      <a:r>
                        <a:rPr lang="ko-KR" altLang="en-US" sz="1100" b="1" kern="1200" dirty="0" err="1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줄간격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자간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100" b="1" kern="1200" dirty="0" err="1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장평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여백 등 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:  </a:t>
                      </a:r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  <a:cs typeface="+mn-cs"/>
                        </a:rPr>
                        <a:t>기본</a:t>
                      </a:r>
                      <a:endParaRPr lang="en-US" altLang="ko-KR" sz="1100" b="1" kern="1200" dirty="0" smtClean="0">
                        <a:solidFill>
                          <a:srgbClr val="0070C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endParaRPr lang="en-US" altLang="ko-KR" sz="11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endParaRPr lang="en-US" altLang="ko-KR" sz="11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endParaRPr lang="en-US" altLang="ko-KR" sz="11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endParaRPr lang="en-US" altLang="ko-KR" sz="11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endParaRPr lang="en-US" altLang="ko-KR" sz="11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endParaRPr lang="en-US" altLang="ko-KR" sz="11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endParaRPr lang="en-US" altLang="ko-KR" sz="11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endParaRPr lang="en-US" altLang="ko-KR" sz="1100" b="0" kern="12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lvl="0"/>
                      <a:endParaRPr lang="ko-KR" altLang="en-US" sz="400" b="0" dirty="0">
                        <a:solidFill>
                          <a:schemeClr val="tx1"/>
                        </a:solidFill>
                        <a:latin typeface="바탕"/>
                      </a:endParaRPr>
                    </a:p>
                  </a:txBody>
                  <a:tcPr marL="23936" marR="23936" marT="6618" marB="661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smtClean="0">
                          <a:solidFill>
                            <a:srgbClr val="000000"/>
                          </a:solidFill>
                          <a:latin typeface="굴림"/>
                        </a:rPr>
                        <a:t>전공을 선택하게 된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굴림"/>
                        </a:rPr>
                        <a:t>동기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3936" marR="23936" marT="6618" marB="661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87161">
                <a:tc>
                  <a:txBody>
                    <a:bodyPr/>
                    <a:lstStyle/>
                    <a:p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3936" marR="23936" marT="6618" marB="661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졸업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+mn-lt"/>
                        </a:rPr>
                        <a:t>후 진로 및 계획을 구체적으로 설명하시오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23936" marR="23936" marT="6618" marB="661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591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dirty="0">
                        <a:solidFill>
                          <a:schemeClr val="tx1"/>
                        </a:solidFill>
                        <a:latin typeface="바탕"/>
                      </a:endParaRPr>
                    </a:p>
                  </a:txBody>
                  <a:tcPr marL="23936" marR="23936" marT="6618" marB="661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Box 972"/>
          <p:cNvSpPr txBox="1">
            <a:spLocks noChangeArrowheads="1"/>
          </p:cNvSpPr>
          <p:nvPr/>
        </p:nvSpPr>
        <p:spPr bwMode="auto">
          <a:xfrm>
            <a:off x="116632" y="251520"/>
            <a:ext cx="117532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500" b="1" dirty="0">
                <a:latin typeface="새굴림" pitchFamily="18" charset="-127"/>
                <a:ea typeface="새굴림" pitchFamily="18" charset="-127"/>
              </a:rPr>
              <a:t>2. </a:t>
            </a:r>
            <a:r>
              <a:rPr lang="ko-KR" altLang="en-US" sz="1500" b="1" dirty="0">
                <a:latin typeface="새굴림" pitchFamily="18" charset="-127"/>
                <a:ea typeface="새굴림" pitchFamily="18" charset="-127"/>
              </a:rPr>
              <a:t>자기소개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4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88640" y="611560"/>
          <a:ext cx="6480720" cy="7921198"/>
        </p:xfrm>
        <a:graphic>
          <a:graphicData uri="http://schemas.openxmlformats.org/drawingml/2006/table">
            <a:tbl>
              <a:tblPr/>
              <a:tblGrid>
                <a:gridCol w="6480720"/>
              </a:tblGrid>
              <a:tr h="2918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굴림"/>
                        </a:rPr>
                        <a:t>자신의 강점과 약점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4549" marR="24549" marT="6787" marB="678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453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dirty="0" smtClean="0">
                          <a:solidFill>
                            <a:srgbClr val="000000"/>
                          </a:solidFill>
                          <a:latin typeface="굴림"/>
                          <a:ea typeface="굴림"/>
                        </a:rPr>
                        <a:t> </a:t>
                      </a:r>
                      <a:r>
                        <a:rPr lang="ko-KR" altLang="en-US" sz="1000" b="1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사회복지 분야를 중심으로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4549" marR="24549" marT="6787" marB="678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031">
                <a:tc>
                  <a:txBody>
                    <a:bodyPr/>
                    <a:lstStyle/>
                    <a:p>
                      <a:endParaRPr lang="ko-KR" altLang="en-US" sz="1100" dirty="0">
                        <a:solidFill>
                          <a:schemeClr val="tx1"/>
                        </a:solidFill>
                        <a:latin typeface="바탕"/>
                      </a:endParaRPr>
                    </a:p>
                  </a:txBody>
                  <a:tcPr marL="24549" marR="24549" marT="6787" marB="678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1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굴림"/>
                        </a:rPr>
                        <a:t>홀트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굴림"/>
                        </a:rPr>
                        <a:t> </a:t>
                      </a:r>
                      <a:r>
                        <a:rPr lang="ko-KR" altLang="en-US" sz="1200" b="1" smtClean="0">
                          <a:solidFill>
                            <a:srgbClr val="000000"/>
                          </a:solidFill>
                          <a:latin typeface="굴림"/>
                        </a:rPr>
                        <a:t>장학생으로서</a:t>
                      </a:r>
                      <a:r>
                        <a:rPr lang="ko-KR" altLang="en-US" sz="1200" b="1" baseline="0" smtClean="0">
                          <a:solidFill>
                            <a:srgbClr val="000000"/>
                          </a:solidFill>
                          <a:latin typeface="굴림"/>
                        </a:rPr>
                        <a:t> </a:t>
                      </a:r>
                      <a:r>
                        <a:rPr lang="en-US" altLang="ko-KR" sz="1200" b="1" smtClean="0">
                          <a:solidFill>
                            <a:srgbClr val="000000"/>
                          </a:solidFill>
                          <a:latin typeface="굴림"/>
                        </a:rPr>
                        <a:t>2015</a:t>
                      </a:r>
                      <a:r>
                        <a:rPr lang="ko-KR" altLang="en-US" sz="1200" b="1" smtClean="0">
                          <a:solidFill>
                            <a:srgbClr val="000000"/>
                          </a:solidFill>
                          <a:latin typeface="굴림"/>
                        </a:rPr>
                        <a:t>년도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굴림"/>
                        </a:rPr>
                        <a:t>계획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4549" marR="24549" marT="6787" marB="678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52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4549" marR="24549" marT="6787" marB="678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 Box 972"/>
          <p:cNvSpPr txBox="1">
            <a:spLocks noChangeArrowheads="1"/>
          </p:cNvSpPr>
          <p:nvPr/>
        </p:nvSpPr>
        <p:spPr bwMode="auto">
          <a:xfrm>
            <a:off x="116632" y="251520"/>
            <a:ext cx="117532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500" b="1" dirty="0">
                <a:latin typeface="새굴림" pitchFamily="18" charset="-127"/>
                <a:ea typeface="새굴림" pitchFamily="18" charset="-127"/>
              </a:rPr>
              <a:t>2. </a:t>
            </a:r>
            <a:r>
              <a:rPr lang="ko-KR" altLang="en-US" sz="1500" b="1" dirty="0">
                <a:latin typeface="새굴림" pitchFamily="18" charset="-127"/>
                <a:ea typeface="새굴림" pitchFamily="18" charset="-127"/>
              </a:rPr>
              <a:t>자기소개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5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60350" y="611560"/>
          <a:ext cx="6264696" cy="7560920"/>
        </p:xfrm>
        <a:graphic>
          <a:graphicData uri="http://schemas.openxmlformats.org/drawingml/2006/table">
            <a:tbl>
              <a:tblPr/>
              <a:tblGrid>
                <a:gridCol w="6264696"/>
              </a:tblGrid>
              <a:tr h="2880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굴림"/>
                        </a:rPr>
                        <a:t>봉 사 활 동   에 세 이 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3936" marR="23936" marT="6618" marB="6618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255076">
                <a:tc>
                  <a:txBody>
                    <a:bodyPr/>
                    <a:lstStyle/>
                    <a:p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작성시 주의사항 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1100" b="1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 분량 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: 3</a:t>
                      </a:r>
                      <a:r>
                        <a:rPr lang="ko-KR" altLang="en-US" sz="11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페이지</a:t>
                      </a:r>
                      <a:r>
                        <a:rPr lang="en-US" altLang="ko-KR" sz="11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altLang="ko-KR" sz="11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1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본인의 봉사활동 경험을 바탕으로 서술</a:t>
                      </a:r>
                      <a:endParaRPr lang="en-US" altLang="ko-KR" sz="1100" b="1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o-KR" altLang="en-US" sz="11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936" marR="23936" marT="6618" marB="6618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 Box 972"/>
          <p:cNvSpPr txBox="1">
            <a:spLocks noChangeArrowheads="1"/>
          </p:cNvSpPr>
          <p:nvPr/>
        </p:nvSpPr>
        <p:spPr bwMode="auto">
          <a:xfrm>
            <a:off x="116632" y="251520"/>
            <a:ext cx="180530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500" b="1" dirty="0" smtClean="0">
                <a:latin typeface="새굴림" pitchFamily="18" charset="-127"/>
                <a:ea typeface="새굴림" pitchFamily="18" charset="-127"/>
              </a:rPr>
              <a:t>3. </a:t>
            </a:r>
            <a:r>
              <a:rPr lang="ko-KR" altLang="en-US" sz="1500" b="1" dirty="0" smtClean="0">
                <a:latin typeface="새굴림" pitchFamily="18" charset="-127"/>
                <a:ea typeface="새굴림" pitchFamily="18" charset="-127"/>
              </a:rPr>
              <a:t>봉사활동 에세이</a:t>
            </a:r>
            <a:endParaRPr lang="ko-KR" altLang="en-US" sz="1500" b="1" dirty="0"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6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60350" y="611560"/>
          <a:ext cx="6264696" cy="7560920"/>
        </p:xfrm>
        <a:graphic>
          <a:graphicData uri="http://schemas.openxmlformats.org/drawingml/2006/table">
            <a:tbl>
              <a:tblPr/>
              <a:tblGrid>
                <a:gridCol w="6264696"/>
              </a:tblGrid>
              <a:tr h="2873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굴림"/>
                        </a:rPr>
                        <a:t>봉 사 활 동   에 세 이 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3936" marR="23936" marT="6618" marB="661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255076">
                <a:tc>
                  <a:txBody>
                    <a:bodyPr/>
                    <a:lstStyle/>
                    <a:p>
                      <a:endParaRPr lang="en-US" altLang="ko-KR" sz="1100" b="1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o-KR" altLang="en-US" sz="11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936" marR="23936" marT="6618" marB="6618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7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60350" y="611560"/>
          <a:ext cx="6264696" cy="7560920"/>
        </p:xfrm>
        <a:graphic>
          <a:graphicData uri="http://schemas.openxmlformats.org/drawingml/2006/table">
            <a:tbl>
              <a:tblPr/>
              <a:tblGrid>
                <a:gridCol w="6264696"/>
              </a:tblGrid>
              <a:tr h="2873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굴림"/>
                        </a:rPr>
                        <a:t>봉 사 활 동   에 세 이 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23936" marR="23936" marT="6618" marB="661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255076">
                <a:tc>
                  <a:txBody>
                    <a:bodyPr/>
                    <a:lstStyle/>
                    <a:p>
                      <a:endParaRPr lang="en-US" altLang="ko-KR" sz="1100" b="1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o-KR" altLang="en-US" sz="11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936" marR="23936" marT="6618" marB="6618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8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60648" y="2123728"/>
          <a:ext cx="6336703" cy="5991630"/>
        </p:xfrm>
        <a:graphic>
          <a:graphicData uri="http://schemas.openxmlformats.org/drawingml/2006/table">
            <a:tbl>
              <a:tblPr/>
              <a:tblGrid>
                <a:gridCol w="650401"/>
                <a:gridCol w="5686302"/>
              </a:tblGrid>
              <a:tr h="36724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+mj-lt"/>
                        </a:rPr>
                        <a:t>추천사유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692" marR="7692" marT="7692" marB="7692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7692" marR="7692" marT="7692" marB="7692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922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상기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학생은 </a:t>
                      </a:r>
                      <a:r>
                        <a:rPr lang="ko-KR" altLang="en-US" sz="1100" b="1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홀트아동복지회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장학금 신청자격을 충족하였기에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,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lang="ko-KR" altLang="en-US" sz="1100" b="1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년도 </a:t>
                      </a:r>
                      <a:r>
                        <a:rPr lang="ko-KR" altLang="en-US" sz="1100" b="1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홀트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장학생으로 추천합니다</a:t>
                      </a:r>
                      <a:r>
                        <a:rPr lang="en-US" altLang="ko-KR" sz="1100" b="1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lang="ko-KR" altLang="en-US" sz="1100" b="1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년       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월 </a:t>
                      </a: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     일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100" b="1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추천인</a:t>
                      </a:r>
                      <a:r>
                        <a:rPr lang="en-US" altLang="ko-KR" sz="1100" b="1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: </a:t>
                      </a:r>
                      <a:endParaRPr lang="ko-KR" altLang="en-US" sz="110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692" marR="7692" marT="7692" marB="7692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261367" y="971600"/>
          <a:ext cx="6310906" cy="1015723"/>
        </p:xfrm>
        <a:graphic>
          <a:graphicData uri="http://schemas.openxmlformats.org/drawingml/2006/table">
            <a:tbl>
              <a:tblPr/>
              <a:tblGrid>
                <a:gridCol w="585845"/>
                <a:gridCol w="632130"/>
                <a:gridCol w="1235278"/>
                <a:gridCol w="571504"/>
                <a:gridCol w="1143008"/>
                <a:gridCol w="714380"/>
                <a:gridCol w="1428761"/>
              </a:tblGrid>
              <a:tr h="50405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추천</a:t>
                      </a: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교수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이름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관계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6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학교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학과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latin typeface="+mn-ea"/>
                          <a:ea typeface="+mn-ea"/>
                        </a:rPr>
                        <a:t>연락처</a:t>
                      </a:r>
                      <a:endParaRPr lang="ko-KR" altLang="en-US" sz="1100" b="1" dirty="0">
                        <a:latin typeface="+mn-ea"/>
                        <a:ea typeface="+mn-ea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1100" b="0" dirty="0"/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79"/>
          <p:cNvSpPr txBox="1">
            <a:spLocks noChangeArrowheads="1"/>
          </p:cNvSpPr>
          <p:nvPr/>
        </p:nvSpPr>
        <p:spPr bwMode="auto">
          <a:xfrm>
            <a:off x="2205864" y="468313"/>
            <a:ext cx="25090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1600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2015 </a:t>
            </a:r>
            <a:r>
              <a:rPr lang="ko-KR" altLang="en-US" sz="1600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홀트장학생</a:t>
            </a:r>
            <a:r>
              <a:rPr lang="ko-KR" altLang="en-US" sz="16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 </a:t>
            </a:r>
            <a:r>
              <a:rPr lang="ko-KR" altLang="en-US" sz="1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추천서</a:t>
            </a:r>
            <a:endParaRPr lang="ko-KR" altLang="en-US" sz="1600" u="sng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3CA3-0DD2-463D-89FA-BB4AD7EF3220}" type="slidenum">
              <a:rPr lang="ko-KR" altLang="en-US" smtClean="0"/>
              <a:pPr/>
              <a:t>9</a:t>
            </a:fld>
            <a:endParaRPr lang="ko-KR" altLang="en-US"/>
          </a:p>
        </p:txBody>
      </p:sp>
      <p:pic>
        <p:nvPicPr>
          <p:cNvPr id="6" name="_x104727768" descr="EMB0000073823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475" y="8532813"/>
            <a:ext cx="22320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332656" y="1403648"/>
            <a:ext cx="6172200" cy="6120680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ko-KR" altLang="en-US" sz="1200" b="1" dirty="0" smtClean="0">
                <a:latin typeface="+mj-lt"/>
              </a:rPr>
              <a:t>본인은 </a:t>
            </a:r>
            <a:r>
              <a:rPr lang="ko-KR" altLang="en-US" sz="1200" b="1" dirty="0" err="1" smtClean="0">
                <a:latin typeface="+mj-lt"/>
              </a:rPr>
              <a:t>홀트아동복지회의</a:t>
            </a:r>
            <a:r>
              <a:rPr lang="ko-KR" altLang="en-US" sz="1200" b="1" dirty="0" smtClean="0">
                <a:latin typeface="+mj-lt"/>
              </a:rPr>
              <a:t> 장학생 선발 신청과 관련해</a:t>
            </a:r>
            <a:r>
              <a:rPr lang="en-US" altLang="ko-KR" sz="1200" b="1" dirty="0" smtClean="0">
                <a:latin typeface="+mj-lt"/>
              </a:rPr>
              <a:t>, </a:t>
            </a:r>
            <a:r>
              <a:rPr lang="ko-KR" altLang="en-US" sz="1200" b="1" dirty="0" smtClean="0">
                <a:latin typeface="+mj-lt"/>
              </a:rPr>
              <a:t>다음 사항을 성실히 준수할 것을 </a:t>
            </a:r>
            <a:endParaRPr lang="en-US" altLang="ko-KR" sz="1200" b="1" dirty="0" smtClean="0">
              <a:latin typeface="+mj-lt"/>
            </a:endParaRPr>
          </a:p>
          <a:p>
            <a:pPr>
              <a:buFontTx/>
              <a:buNone/>
              <a:defRPr/>
            </a:pPr>
            <a:r>
              <a:rPr lang="ko-KR" altLang="en-US" sz="1200" b="1" dirty="0" smtClean="0">
                <a:latin typeface="+mj-lt"/>
              </a:rPr>
              <a:t>서약합니다</a:t>
            </a:r>
            <a:r>
              <a:rPr lang="en-US" altLang="ko-KR" sz="1200" b="1" dirty="0" smtClean="0">
                <a:latin typeface="+mj-lt"/>
              </a:rPr>
              <a:t>.</a:t>
            </a:r>
          </a:p>
          <a:p>
            <a:pPr>
              <a:buFontTx/>
              <a:buNone/>
              <a:defRPr/>
            </a:pPr>
            <a:endParaRPr lang="ko-KR" altLang="en-US" sz="1200" dirty="0" smtClean="0">
              <a:latin typeface="+mj-lt"/>
            </a:endParaRPr>
          </a:p>
          <a:p>
            <a:pPr>
              <a:buFont typeface="+mj-lt"/>
              <a:buAutoNum type="arabicPeriod"/>
              <a:defRPr/>
            </a:pPr>
            <a:r>
              <a:rPr lang="ko-KR" altLang="en-US" sz="1200" dirty="0" smtClean="0">
                <a:latin typeface="+mj-lt"/>
              </a:rPr>
              <a:t>본인은 재학기간 중 </a:t>
            </a:r>
            <a:r>
              <a:rPr lang="ko-KR" altLang="en-US" sz="1200" dirty="0" err="1" smtClean="0">
                <a:latin typeface="+mj-lt"/>
              </a:rPr>
              <a:t>홀트아동복지회가</a:t>
            </a:r>
            <a:r>
              <a:rPr lang="ko-KR" altLang="en-US" sz="1200" dirty="0" smtClean="0">
                <a:latin typeface="+mj-lt"/>
              </a:rPr>
              <a:t> 정한 </a:t>
            </a:r>
            <a:r>
              <a:rPr lang="en-US" altLang="ko-KR" sz="1200" dirty="0" smtClean="0">
                <a:latin typeface="+mj-lt"/>
              </a:rPr>
              <a:t>2014</a:t>
            </a:r>
            <a:r>
              <a:rPr lang="ko-KR" altLang="en-US" sz="1200" dirty="0" smtClean="0">
                <a:latin typeface="+mj-lt"/>
              </a:rPr>
              <a:t>년도 장학금 신청절차를 성실히 이행하도록 하겠습니다</a:t>
            </a:r>
            <a:r>
              <a:rPr lang="en-US" altLang="ko-KR" sz="1200" dirty="0" smtClean="0">
                <a:latin typeface="+mj-lt"/>
              </a:rPr>
              <a:t>. </a:t>
            </a:r>
            <a:r>
              <a:rPr lang="ko-KR" altLang="en-US" sz="1200" dirty="0" smtClean="0">
                <a:latin typeface="+mj-lt"/>
              </a:rPr>
              <a:t>아울러</a:t>
            </a:r>
            <a:r>
              <a:rPr lang="en-US" altLang="ko-KR" sz="1200" dirty="0" smtClean="0">
                <a:latin typeface="+mj-lt"/>
              </a:rPr>
              <a:t>, </a:t>
            </a:r>
            <a:r>
              <a:rPr lang="ko-KR" altLang="en-US" sz="1200" dirty="0" err="1" smtClean="0">
                <a:latin typeface="+mj-lt"/>
              </a:rPr>
              <a:t>홀트</a:t>
            </a:r>
            <a:r>
              <a:rPr lang="ko-KR" altLang="en-US" sz="1200" dirty="0" smtClean="0">
                <a:latin typeface="+mj-lt"/>
              </a:rPr>
              <a:t> 장학생으로서의 품위를 훼손시키는 일이 없도록 타인의 모범이 되는 품행을 유지하겠습니다</a:t>
            </a:r>
            <a:r>
              <a:rPr lang="en-US" altLang="ko-KR" sz="1200" dirty="0" smtClean="0">
                <a:latin typeface="+mj-lt"/>
              </a:rPr>
              <a:t>.</a:t>
            </a:r>
          </a:p>
          <a:p>
            <a:pPr>
              <a:buFont typeface="+mj-lt"/>
              <a:buAutoNum type="arabicPeriod"/>
              <a:defRPr/>
            </a:pPr>
            <a:endParaRPr lang="ko-KR" altLang="en-US" sz="1200" dirty="0" smtClean="0">
              <a:latin typeface="+mj-lt"/>
            </a:endParaRPr>
          </a:p>
          <a:p>
            <a:pPr>
              <a:buFont typeface="+mj-lt"/>
              <a:buAutoNum type="arabicPeriod"/>
              <a:defRPr/>
            </a:pPr>
            <a:r>
              <a:rPr lang="ko-KR" altLang="en-US" sz="1200" dirty="0" smtClean="0">
                <a:latin typeface="+mj-lt"/>
              </a:rPr>
              <a:t>본인은 </a:t>
            </a:r>
            <a:r>
              <a:rPr lang="ko-KR" altLang="en-US" sz="1200" b="1" dirty="0" smtClean="0">
                <a:latin typeface="+mj-lt"/>
              </a:rPr>
              <a:t>재학기간 중 학적 변동</a:t>
            </a:r>
            <a:r>
              <a:rPr lang="en-US" altLang="ko-KR" sz="1200" b="1" dirty="0" smtClean="0">
                <a:latin typeface="+mj-lt"/>
              </a:rPr>
              <a:t>(</a:t>
            </a:r>
            <a:r>
              <a:rPr lang="ko-KR" altLang="en-US" sz="1200" b="1" dirty="0" smtClean="0">
                <a:latin typeface="+mj-lt"/>
              </a:rPr>
              <a:t>휴학</a:t>
            </a:r>
            <a:r>
              <a:rPr lang="en-US" altLang="ko-KR" sz="1200" b="1" dirty="0" smtClean="0">
                <a:latin typeface="+mj-lt"/>
              </a:rPr>
              <a:t>, </a:t>
            </a:r>
            <a:r>
              <a:rPr lang="ko-KR" altLang="en-US" sz="1200" b="1" dirty="0" smtClean="0">
                <a:latin typeface="+mj-lt"/>
              </a:rPr>
              <a:t>복학</a:t>
            </a:r>
            <a:r>
              <a:rPr lang="en-US" altLang="ko-KR" sz="1200" b="1" dirty="0" smtClean="0">
                <a:latin typeface="+mj-lt"/>
              </a:rPr>
              <a:t>, </a:t>
            </a:r>
            <a:r>
              <a:rPr lang="ko-KR" altLang="en-US" sz="1200" b="1" dirty="0" smtClean="0">
                <a:latin typeface="+mj-lt"/>
              </a:rPr>
              <a:t>자퇴 등</a:t>
            </a:r>
            <a:r>
              <a:rPr lang="en-US" altLang="ko-KR" sz="1200" b="1" dirty="0" smtClean="0">
                <a:latin typeface="+mj-lt"/>
              </a:rPr>
              <a:t>) </a:t>
            </a:r>
            <a:r>
              <a:rPr lang="ko-KR" altLang="en-US" sz="1200" b="1" dirty="0" smtClean="0">
                <a:latin typeface="+mj-lt"/>
              </a:rPr>
              <a:t>사유 발생 시 </a:t>
            </a:r>
            <a:r>
              <a:rPr lang="ko-KR" altLang="en-US" sz="1200" b="1" dirty="0" err="1" smtClean="0">
                <a:latin typeface="+mj-lt"/>
              </a:rPr>
              <a:t>홀트아동복지회가</a:t>
            </a:r>
            <a:r>
              <a:rPr lang="ko-KR" altLang="en-US" sz="1200" b="1" dirty="0" smtClean="0">
                <a:latin typeface="+mj-lt"/>
              </a:rPr>
              <a:t> 정한 각종 절차</a:t>
            </a:r>
            <a:r>
              <a:rPr lang="en-US" altLang="ko-KR" sz="1200" b="1" dirty="0" smtClean="0">
                <a:latin typeface="+mj-lt"/>
              </a:rPr>
              <a:t>(</a:t>
            </a:r>
            <a:r>
              <a:rPr lang="ko-KR" altLang="en-US" sz="1200" b="1" dirty="0" smtClean="0">
                <a:latin typeface="+mj-lt"/>
              </a:rPr>
              <a:t>장학재단에 대한 고지 등</a:t>
            </a:r>
            <a:r>
              <a:rPr lang="en-US" altLang="ko-KR" sz="1200" b="1" dirty="0" smtClean="0">
                <a:latin typeface="+mj-lt"/>
              </a:rPr>
              <a:t>)</a:t>
            </a:r>
            <a:r>
              <a:rPr lang="ko-KR" altLang="en-US" sz="1200" b="1" dirty="0" smtClean="0">
                <a:latin typeface="+mj-lt"/>
              </a:rPr>
              <a:t>를 성실히 이행</a:t>
            </a:r>
            <a:r>
              <a:rPr lang="ko-KR" altLang="en-US" sz="1200" dirty="0" smtClean="0">
                <a:latin typeface="+mj-lt"/>
              </a:rPr>
              <a:t>하도록 하겠습니다</a:t>
            </a:r>
            <a:r>
              <a:rPr lang="en-US" altLang="ko-KR" sz="1200" dirty="0" smtClean="0">
                <a:latin typeface="+mj-lt"/>
              </a:rPr>
              <a:t>.</a:t>
            </a:r>
          </a:p>
          <a:p>
            <a:pPr>
              <a:buFont typeface="+mj-lt"/>
              <a:buAutoNum type="arabicPeriod"/>
              <a:defRPr/>
            </a:pPr>
            <a:endParaRPr lang="ko-KR" altLang="en-US" sz="1200" dirty="0" smtClean="0">
              <a:latin typeface="+mj-lt"/>
            </a:endParaRPr>
          </a:p>
          <a:p>
            <a:pPr>
              <a:buFont typeface="+mj-lt"/>
              <a:buAutoNum type="arabicPeriod"/>
              <a:defRPr/>
            </a:pPr>
            <a:r>
              <a:rPr lang="ko-KR" altLang="en-US" sz="1200" dirty="0" smtClean="0">
                <a:latin typeface="+mj-lt"/>
              </a:rPr>
              <a:t>본인은 동 장학사업의 장학금 지원 및 관리기준의 내용을 숙지하였으며</a:t>
            </a:r>
            <a:r>
              <a:rPr lang="en-US" altLang="ko-KR" sz="1200" dirty="0" smtClean="0">
                <a:latin typeface="+mj-lt"/>
              </a:rPr>
              <a:t>, </a:t>
            </a:r>
            <a:r>
              <a:rPr lang="ko-KR" altLang="en-US" sz="1200" b="1" dirty="0" smtClean="0">
                <a:latin typeface="+mj-lt"/>
              </a:rPr>
              <a:t>동 내용에서 정한 제재 사유에 해당되는 경우 장학생 자격상실 및 장학금 반납 등의 조치를 수용</a:t>
            </a:r>
            <a:r>
              <a:rPr lang="ko-KR" altLang="en-US" sz="1200" dirty="0" smtClean="0">
                <a:latin typeface="+mj-lt"/>
              </a:rPr>
              <a:t>하겠습니다</a:t>
            </a:r>
            <a:r>
              <a:rPr lang="en-US" altLang="ko-KR" sz="1200" dirty="0" smtClean="0">
                <a:latin typeface="+mj-lt"/>
              </a:rPr>
              <a:t>. </a:t>
            </a:r>
          </a:p>
          <a:p>
            <a:pPr>
              <a:buFont typeface="+mj-lt"/>
              <a:buAutoNum type="arabicPeriod"/>
              <a:defRPr/>
            </a:pPr>
            <a:endParaRPr lang="ko-KR" altLang="en-US" sz="1200" dirty="0" smtClean="0">
              <a:latin typeface="+mj-lt"/>
            </a:endParaRPr>
          </a:p>
          <a:p>
            <a:pPr>
              <a:buFont typeface="+mj-lt"/>
              <a:buAutoNum type="arabicPeriod"/>
              <a:defRPr/>
            </a:pPr>
            <a:r>
              <a:rPr lang="ko-KR" altLang="en-US" sz="1200" dirty="0" smtClean="0">
                <a:latin typeface="+mj-lt"/>
              </a:rPr>
              <a:t>본인은 </a:t>
            </a:r>
            <a:r>
              <a:rPr lang="en-US" altLang="ko-KR" sz="1200" dirty="0" smtClean="0">
                <a:latin typeface="+mj-lt"/>
              </a:rPr>
              <a:t>2014</a:t>
            </a:r>
            <a:r>
              <a:rPr lang="ko-KR" altLang="en-US" sz="1200" dirty="0" smtClean="0">
                <a:latin typeface="+mj-lt"/>
              </a:rPr>
              <a:t>년도 장학생으로서</a:t>
            </a:r>
            <a:r>
              <a:rPr lang="ko-KR" altLang="en-US" sz="1200" b="1" dirty="0" smtClean="0">
                <a:latin typeface="+mj-lt"/>
              </a:rPr>
              <a:t> </a:t>
            </a:r>
            <a:r>
              <a:rPr lang="ko-KR" altLang="en-US" sz="1200" b="1" dirty="0" err="1" smtClean="0">
                <a:latin typeface="+mj-lt"/>
              </a:rPr>
              <a:t>홀트</a:t>
            </a:r>
            <a:r>
              <a:rPr lang="ko-KR" altLang="en-US" sz="1200" b="1" dirty="0" smtClean="0">
                <a:latin typeface="+mj-lt"/>
              </a:rPr>
              <a:t> 장학생의 의무를 성실히 임하겠습니다</a:t>
            </a:r>
            <a:r>
              <a:rPr lang="en-US" altLang="ko-KR" sz="1200" b="1" dirty="0" smtClean="0">
                <a:latin typeface="+mj-lt"/>
              </a:rPr>
              <a:t>.</a:t>
            </a:r>
            <a:r>
              <a:rPr lang="ko-KR" altLang="en-US" sz="1200" dirty="0" smtClean="0">
                <a:latin typeface="+mj-lt"/>
              </a:rPr>
              <a:t> </a:t>
            </a:r>
            <a:endParaRPr lang="en-US" altLang="ko-KR" sz="1200" dirty="0" smtClean="0">
              <a:latin typeface="+mj-lt"/>
            </a:endParaRPr>
          </a:p>
          <a:p>
            <a:pPr>
              <a:buFont typeface="+mj-lt"/>
              <a:buAutoNum type="arabicPeriod"/>
              <a:defRPr/>
            </a:pPr>
            <a:endParaRPr lang="ko-KR" altLang="en-US" sz="1200" dirty="0" smtClean="0">
              <a:latin typeface="+mj-lt"/>
            </a:endParaRPr>
          </a:p>
          <a:p>
            <a:pPr>
              <a:buFont typeface="+mj-lt"/>
              <a:buAutoNum type="arabicPeriod"/>
              <a:defRPr/>
            </a:pPr>
            <a:r>
              <a:rPr lang="ko-KR" altLang="en-US" sz="1200" dirty="0" smtClean="0">
                <a:latin typeface="+mj-lt"/>
              </a:rPr>
              <a:t>본인은 장학생으로서 동 장학사업의 지원 및 관리기준을 항상 명확히 숙지하고</a:t>
            </a:r>
            <a:r>
              <a:rPr lang="en-US" altLang="ko-KR" sz="1200" dirty="0" smtClean="0">
                <a:latin typeface="+mj-lt"/>
              </a:rPr>
              <a:t>,</a:t>
            </a:r>
            <a:r>
              <a:rPr lang="ko-KR" altLang="en-US" sz="1200" dirty="0" smtClean="0">
                <a:latin typeface="+mj-lt"/>
              </a:rPr>
              <a:t> 준수하겠습니다</a:t>
            </a:r>
            <a:r>
              <a:rPr lang="en-US" altLang="ko-KR" sz="1200" dirty="0" smtClean="0">
                <a:latin typeface="+mj-lt"/>
              </a:rPr>
              <a:t>.</a:t>
            </a:r>
          </a:p>
          <a:p>
            <a:pPr>
              <a:buFont typeface="+mj-lt"/>
              <a:buAutoNum type="arabicPeriod"/>
              <a:defRPr/>
            </a:pPr>
            <a:endParaRPr lang="ko-KR" altLang="en-US" sz="1200" dirty="0" smtClean="0">
              <a:latin typeface="+mj-lt"/>
            </a:endParaRPr>
          </a:p>
          <a:p>
            <a:pPr>
              <a:buFont typeface="+mj-lt"/>
              <a:buAutoNum type="arabicPeriod"/>
              <a:defRPr/>
            </a:pPr>
            <a:r>
              <a:rPr lang="ko-KR" altLang="en-US" sz="1200" dirty="0" smtClean="0">
                <a:latin typeface="+mj-lt"/>
              </a:rPr>
              <a:t>본인은 장학생 선발 및 관리를 목적으로</a:t>
            </a:r>
            <a:r>
              <a:rPr lang="en-US" altLang="ko-KR" sz="1200" dirty="0" smtClean="0">
                <a:latin typeface="+mj-lt"/>
              </a:rPr>
              <a:t>, </a:t>
            </a:r>
            <a:r>
              <a:rPr lang="ko-KR" altLang="en-US" sz="1200" b="1" dirty="0" smtClean="0">
                <a:latin typeface="+mj-lt"/>
              </a:rPr>
              <a:t>장학생으로서의 본인에 관한 기초정보를 장학생 </a:t>
            </a:r>
            <a:r>
              <a:rPr lang="en-US" altLang="ko-KR" sz="1200" b="1" dirty="0" smtClean="0">
                <a:latin typeface="+mj-lt"/>
              </a:rPr>
              <a:t>DB</a:t>
            </a:r>
            <a:r>
              <a:rPr lang="ko-KR" altLang="en-US" sz="1200" b="1" dirty="0" smtClean="0">
                <a:latin typeface="+mj-lt"/>
              </a:rPr>
              <a:t>구축 등을 위하여 활용하는 것에 동의</a:t>
            </a:r>
            <a:r>
              <a:rPr lang="ko-KR" altLang="en-US" sz="1200" dirty="0" smtClean="0">
                <a:latin typeface="+mj-lt"/>
              </a:rPr>
              <a:t>합니다</a:t>
            </a:r>
            <a:r>
              <a:rPr lang="en-US" altLang="ko-KR" sz="1200" dirty="0" smtClean="0">
                <a:latin typeface="+mj-lt"/>
              </a:rPr>
              <a:t>.</a:t>
            </a:r>
            <a:endParaRPr lang="ko-KR" altLang="en-US" sz="120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altLang="ko-KR" sz="1200" b="1" dirty="0" smtClean="0">
              <a:latin typeface="+mj-lt"/>
            </a:endParaRPr>
          </a:p>
          <a:p>
            <a:pPr>
              <a:buFontTx/>
              <a:buNone/>
              <a:defRPr/>
            </a:pPr>
            <a:r>
              <a:rPr lang="en-US" altLang="ko-KR" sz="1200" b="1" dirty="0" smtClean="0">
                <a:latin typeface="+mj-lt"/>
              </a:rPr>
              <a:t>   </a:t>
            </a:r>
          </a:p>
          <a:p>
            <a:pPr algn="ctr">
              <a:buFontTx/>
              <a:buNone/>
              <a:defRPr/>
            </a:pPr>
            <a:r>
              <a:rPr lang="en-US" altLang="ko-KR" sz="1200" b="1" smtClean="0">
                <a:latin typeface="+mj-lt"/>
              </a:rPr>
              <a:t>2015</a:t>
            </a:r>
            <a:r>
              <a:rPr lang="ko-KR" altLang="en-US" sz="1200" b="1" smtClean="0">
                <a:latin typeface="+mj-lt"/>
              </a:rPr>
              <a:t>년       </a:t>
            </a:r>
            <a:r>
              <a:rPr lang="ko-KR" altLang="en-US" sz="1200" b="1" dirty="0" smtClean="0">
                <a:latin typeface="+mj-lt"/>
              </a:rPr>
              <a:t>월        일</a:t>
            </a:r>
            <a:endParaRPr lang="ko-KR" altLang="en-US" sz="1200" dirty="0" smtClean="0">
              <a:latin typeface="+mj-lt"/>
            </a:endParaRPr>
          </a:p>
          <a:p>
            <a:pPr algn="r">
              <a:buFontTx/>
              <a:buNone/>
              <a:defRPr/>
            </a:pPr>
            <a:endParaRPr lang="en-US" altLang="ko-KR" sz="1200" b="1" dirty="0" smtClean="0">
              <a:latin typeface="+mj-lt"/>
            </a:endParaRPr>
          </a:p>
          <a:p>
            <a:pPr algn="ctr">
              <a:buFontTx/>
              <a:buNone/>
              <a:defRPr/>
            </a:pPr>
            <a:r>
              <a:rPr lang="ko-KR" altLang="en-US" sz="1200" b="1" dirty="0" smtClean="0">
                <a:latin typeface="+mj-lt"/>
              </a:rPr>
              <a:t>                              위 서약인</a:t>
            </a:r>
            <a:r>
              <a:rPr lang="en-US" altLang="ko-KR" sz="1200" b="1" dirty="0" smtClean="0">
                <a:latin typeface="+mj-lt"/>
              </a:rPr>
              <a:t>(</a:t>
            </a:r>
            <a:r>
              <a:rPr lang="ko-KR" altLang="en-US" sz="1200" b="1" dirty="0" smtClean="0">
                <a:latin typeface="+mj-lt"/>
              </a:rPr>
              <a:t>본인</a:t>
            </a:r>
            <a:r>
              <a:rPr lang="en-US" altLang="ko-KR" sz="1200" b="1" dirty="0" smtClean="0">
                <a:latin typeface="+mj-lt"/>
              </a:rPr>
              <a:t>)</a:t>
            </a:r>
            <a:r>
              <a:rPr lang="ko-KR" altLang="en-US" sz="1200" dirty="0" smtClean="0">
                <a:latin typeface="+mj-lt"/>
              </a:rPr>
              <a:t>    성명</a:t>
            </a:r>
            <a:r>
              <a:rPr lang="en-US" altLang="ko-KR" sz="1200" dirty="0" smtClean="0">
                <a:latin typeface="+mj-lt"/>
              </a:rPr>
              <a:t>:     </a:t>
            </a:r>
          </a:p>
          <a:p>
            <a:pPr>
              <a:buNone/>
              <a:defRPr/>
            </a:pPr>
            <a:endParaRPr lang="ko-KR" altLang="en-US" dirty="0"/>
          </a:p>
        </p:txBody>
      </p:sp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1844675" y="467544"/>
            <a:ext cx="321754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HY견고딕" pitchFamily="18" charset="-127"/>
              </a:rPr>
              <a:t>서약서</a:t>
            </a:r>
            <a:endParaRPr lang="en-US" altLang="ko-KR" u="sng" dirty="0" smtClean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HY견고딕" pitchFamily="18" charset="-127"/>
            </a:endParaRPr>
          </a:p>
          <a:p>
            <a:pPr algn="ctr">
              <a:defRPr/>
            </a:pPr>
            <a:r>
              <a:rPr lang="en-US" altLang="ko-KR" sz="1600" smtClean="0">
                <a:latin typeface="Arial Black" pitchFamily="34" charset="0"/>
                <a:ea typeface="HY견고딕" pitchFamily="18" charset="-127"/>
              </a:rPr>
              <a:t>(2015</a:t>
            </a:r>
            <a:r>
              <a:rPr lang="ko-KR" altLang="en-US" sz="1600" smtClean="0">
                <a:latin typeface="Arial Black" pitchFamily="34" charset="0"/>
                <a:ea typeface="HY견고딕" pitchFamily="18" charset="-127"/>
              </a:rPr>
              <a:t>년 </a:t>
            </a:r>
            <a:r>
              <a:rPr lang="ko-KR" altLang="en-US" sz="1600" dirty="0" err="1" smtClean="0">
                <a:latin typeface="Arial Black" pitchFamily="34" charset="0"/>
                <a:ea typeface="HY견고딕" pitchFamily="18" charset="-127"/>
              </a:rPr>
              <a:t>홀트</a:t>
            </a:r>
            <a:r>
              <a:rPr lang="ko-KR" altLang="en-US" sz="1600" dirty="0" smtClean="0">
                <a:latin typeface="Arial Black" pitchFamily="34" charset="0"/>
                <a:ea typeface="HY견고딕" pitchFamily="18" charset="-127"/>
              </a:rPr>
              <a:t> 장학생 신청 관련</a:t>
            </a:r>
            <a:r>
              <a:rPr lang="en-US" altLang="ko-KR" sz="1600" dirty="0" smtClean="0">
                <a:latin typeface="Arial Black" pitchFamily="34" charset="0"/>
                <a:ea typeface="HY견고딕" pitchFamily="18" charset="-127"/>
              </a:rPr>
              <a:t>)</a:t>
            </a:r>
            <a:endParaRPr lang="ko-KR" altLang="en-US" sz="1600" dirty="0">
              <a:latin typeface="Arial Black" pitchFamily="34" charset="0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607</Words>
  <Application>Microsoft Office PowerPoint</Application>
  <PresentationFormat>화면 슬라이드 쇼(4:3)</PresentationFormat>
  <Paragraphs>188</Paragraphs>
  <Slides>15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 직전학기 대학 성적증명서,재학증명서 1부,주민등록등본, 신분증사본 봉사활동시간 증명서(’14 2학기 VMS),학교통장사본 1부(장학금 입금계좌) ※ 각 서류는 그림파일(사진 또는 스캔 파일 가능)로 첨부하시오.</vt:lpstr>
      <vt:lpstr> 직전학기 대학 성적증명서,재학증명서 1부,주민등록등본, 신분증사본 봉사활동시간 증명서(’14 2학기 VMS),학교통장사본 1부(장학금 입금계좌)  ※ 각 서류는 그림파일(사진 또는 스캔 파일 가능)로 첨부하시오. </vt:lpstr>
      <vt:lpstr> 직전학기 대학 성적증명서,재학증명서 1부,주민등록등본, 신분증사본 봉사활동시간 증명서(’14 2학기 VMS),학교통장사본 1부(장학금 입금계좌)  ※ 각 서류는 그림파일(사진 또는 스캔 파일 가능)로 첨부하시오. </vt:lpstr>
      <vt:lpstr> 직전학기 대학 성적증명서,재학증명서 1부,주민등록등본, 신분증사본 봉사활동시간 증명서(’14 2학기 VMS),학교통장사본 1부(장학금 입금계좌)  ※ 각 서류는 그림파일(사진 또는 스캔 파일 가능)로 첨부하시오. </vt:lpstr>
      <vt:lpstr> 직전학기 대학 성적증명서,재학증명서 1부,주민등록등본, 신분증사본 봉사활동시간 증명서(’14 2학기 VMS),학교통장사본 1부(장학금 입금계좌)  ※ 각 서류는 그림파일(사진 또는 스캔 파일 가능)로 첨부하시오.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정성훈</dc:creator>
  <cp:lastModifiedBy>holt-131</cp:lastModifiedBy>
  <cp:revision>124</cp:revision>
  <dcterms:created xsi:type="dcterms:W3CDTF">2013-11-07T04:37:52Z</dcterms:created>
  <dcterms:modified xsi:type="dcterms:W3CDTF">2015-01-07T00:28:29Z</dcterms:modified>
</cp:coreProperties>
</file>